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4660"/>
  </p:normalViewPr>
  <p:slideViewPr>
    <p:cSldViewPr>
      <p:cViewPr varScale="1">
        <p:scale>
          <a:sx n="69" d="100"/>
          <a:sy n="69" d="100"/>
        </p:scale>
        <p:origin x="-55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897F24-98BF-4402-AFA7-D384692468DD}" type="datetimeFigureOut">
              <a:rPr lang="en-US" smtClean="0"/>
              <a:pPr/>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897F24-98BF-4402-AFA7-D384692468DD}" type="datetimeFigureOut">
              <a:rPr lang="en-US" smtClean="0"/>
              <a:pPr/>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897F24-98BF-4402-AFA7-D384692468DD}" type="datetimeFigureOut">
              <a:rPr lang="en-US" smtClean="0"/>
              <a:pPr/>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897F24-98BF-4402-AFA7-D384692468DD}" type="datetimeFigureOut">
              <a:rPr lang="en-US" smtClean="0"/>
              <a:pPr/>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97F24-98BF-4402-AFA7-D384692468DD}" type="datetimeFigureOut">
              <a:rPr lang="en-US" smtClean="0"/>
              <a:pPr/>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897F24-98BF-4402-AFA7-D384692468DD}" type="datetimeFigureOut">
              <a:rPr lang="en-US" smtClean="0"/>
              <a:pPr/>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897F24-98BF-4402-AFA7-D384692468DD}" type="datetimeFigureOut">
              <a:rPr lang="en-US" smtClean="0"/>
              <a:pPr/>
              <a:t>4/8/2014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897F24-98BF-4402-AFA7-D384692468DD}" type="datetimeFigureOut">
              <a:rPr lang="en-US" smtClean="0"/>
              <a:pPr/>
              <a:t>4/8/2014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97F24-98BF-4402-AFA7-D384692468DD}" type="datetimeFigureOut">
              <a:rPr lang="en-US" smtClean="0"/>
              <a:pPr/>
              <a:t>4/8/2014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97F24-98BF-4402-AFA7-D384692468DD}" type="datetimeFigureOut">
              <a:rPr lang="en-US" smtClean="0"/>
              <a:pPr/>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97F24-98BF-4402-AFA7-D384692468DD}" type="datetimeFigureOut">
              <a:rPr lang="en-US" smtClean="0"/>
              <a:pPr/>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052B8-63E8-433F-BF73-003D5513186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1000"/>
            <a:lum/>
          </a:blip>
          <a:srcRect/>
          <a:stretch>
            <a:fillRect t="-24000" b="-2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897F24-98BF-4402-AFA7-D384692468DD}" type="datetimeFigureOut">
              <a:rPr lang="en-US" smtClean="0"/>
              <a:pPr/>
              <a:t>4/8/2014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052B8-63E8-433F-BF73-003D551318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517775"/>
          </a:xfrm>
        </p:spPr>
        <p:txBody>
          <a:bodyPr>
            <a:normAutofit fontScale="90000"/>
          </a:bodyPr>
          <a:lstStyle/>
          <a:p>
            <a:r>
              <a:rPr lang="en-GB" b="1" dirty="0">
                <a:effectLst>
                  <a:outerShdw blurRad="50800" dist="38100" algn="tr" rotWithShape="0">
                    <a:prstClr val="black">
                      <a:alpha val="40000"/>
                    </a:prstClr>
                  </a:outerShdw>
                </a:effectLst>
              </a:rPr>
              <a:t>EUROPEAN UNION – </a:t>
            </a:r>
            <a:r>
              <a:rPr lang="en-GB" b="1" cap="all" dirty="0">
                <a:effectLst>
                  <a:outerShdw blurRad="50800" dist="38100" algn="tr" rotWithShape="0">
                    <a:prstClr val="black">
                      <a:alpha val="40000"/>
                    </a:prstClr>
                  </a:outerShdw>
                </a:effectLst>
              </a:rPr>
              <a:t>ALBANIA</a:t>
            </a:r>
            <a:r>
              <a:rPr lang="en-GB" b="1" dirty="0">
                <a:effectLst>
                  <a:outerShdw blurRad="50800" dist="38100" algn="tr" rotWithShape="0">
                    <a:prstClr val="black">
                      <a:alpha val="40000"/>
                    </a:prstClr>
                  </a:outerShdw>
                </a:effectLst>
              </a:rPr>
              <a:t/>
            </a:r>
            <a:br>
              <a:rPr lang="en-GB" b="1" dirty="0">
                <a:effectLst>
                  <a:outerShdw blurRad="50800" dist="38100" algn="tr" rotWithShape="0">
                    <a:prstClr val="black">
                      <a:alpha val="40000"/>
                    </a:prstClr>
                  </a:outerShdw>
                </a:effectLst>
              </a:rPr>
            </a:br>
            <a:r>
              <a:rPr lang="en-GB" b="1" cap="small" dirty="0"/>
              <a:t> 5</a:t>
            </a:r>
            <a:r>
              <a:rPr lang="en-GB" b="1" cap="small" baseline="30000" dirty="0"/>
              <a:t>th</a:t>
            </a:r>
            <a:r>
              <a:rPr lang="en-GB" b="1" cap="small" dirty="0"/>
              <a:t> Sub-committee Meeting </a:t>
            </a:r>
            <a:r>
              <a:rPr lang="en-US" dirty="0"/>
              <a:t/>
            </a:r>
            <a:br>
              <a:rPr lang="en-US" dirty="0"/>
            </a:br>
            <a:r>
              <a:rPr lang="fr-FR" b="1" cap="small" dirty="0" err="1" smtClean="0">
                <a:latin typeface="Times New Roman" pitchFamily="18" charset="0"/>
                <a:cs typeface="Times New Roman" pitchFamily="18" charset="0"/>
              </a:rPr>
              <a:t>internal</a:t>
            </a:r>
            <a:r>
              <a:rPr lang="fr-FR" b="1" cap="small" dirty="0" smtClean="0">
                <a:latin typeface="Times New Roman" pitchFamily="18" charset="0"/>
                <a:cs typeface="Times New Roman" pitchFamily="18" charset="0"/>
              </a:rPr>
              <a:t> </a:t>
            </a:r>
            <a:r>
              <a:rPr lang="fr-FR" b="1" cap="small" dirty="0" err="1">
                <a:latin typeface="Times New Roman" pitchFamily="18" charset="0"/>
                <a:cs typeface="Times New Roman" pitchFamily="18" charset="0"/>
              </a:rPr>
              <a:t>market</a:t>
            </a:r>
            <a:r>
              <a:rPr lang="fr-FR" b="1" cap="small" dirty="0">
                <a:latin typeface="Times New Roman" pitchFamily="18" charset="0"/>
                <a:cs typeface="Times New Roman" pitchFamily="18" charset="0"/>
              </a:rPr>
              <a:t> and </a:t>
            </a:r>
            <a:r>
              <a:rPr lang="fr-FR" b="1" cap="small" dirty="0" err="1">
                <a:latin typeface="Times New Roman" pitchFamily="18" charset="0"/>
                <a:cs typeface="Times New Roman" pitchFamily="18" charset="0"/>
              </a:rPr>
              <a:t>competition</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5410200"/>
            <a:ext cx="6400800" cy="457200"/>
          </a:xfrm>
        </p:spPr>
        <p:txBody>
          <a:bodyPr>
            <a:normAutofit fontScale="85000" lnSpcReduction="20000"/>
          </a:bodyPr>
          <a:lstStyle/>
          <a:p>
            <a:r>
              <a:rPr lang="en-US" dirty="0" smtClean="0">
                <a:latin typeface="Times New Roman" pitchFamily="18" charset="0"/>
                <a:cs typeface="Times New Roman" pitchFamily="18" charset="0"/>
              </a:rPr>
              <a:t>Tirana, on 08 April 2014</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GB" i="1" dirty="0" smtClean="0">
                <a:latin typeface="Times New Roman" pitchFamily="18" charset="0"/>
                <a:cs typeface="Times New Roman" pitchFamily="18" charset="0"/>
              </a:rPr>
              <a:t>Drugs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334000"/>
          </a:xfrm>
        </p:spPr>
        <p:txBody>
          <a:bodyPr>
            <a:normAutofit fontScale="55000" lnSpcReduction="20000"/>
          </a:bodyPr>
          <a:lstStyle/>
          <a:p>
            <a:pPr lvl="0"/>
            <a:r>
              <a:rPr lang="en-US" dirty="0">
                <a:latin typeface="Times New Roman" pitchFamily="18" charset="0"/>
                <a:cs typeface="Times New Roman" pitchFamily="18" charset="0"/>
              </a:rPr>
              <a:t>Order of Minister of Health No. </a:t>
            </a:r>
            <a:r>
              <a:rPr lang="sq-AL" dirty="0">
                <a:latin typeface="Times New Roman" pitchFamily="18" charset="0"/>
                <a:cs typeface="Times New Roman" pitchFamily="18" charset="0"/>
              </a:rPr>
              <a:t>337, dated 20.05.</a:t>
            </a:r>
            <a:r>
              <a:rPr lang="en-US" dirty="0">
                <a:latin typeface="Times New Roman" pitchFamily="18" charset="0"/>
                <a:cs typeface="Times New Roman" pitchFamily="18" charset="0"/>
              </a:rPr>
              <a:t>2013 “On some addenda and changes in the Regulation on Good Manufacturing Practice of medicinal products for human use in the Republic of Albania”, in harmonization with the Commission Directive 2003/94/EC of 8 October 2003, laying down the principles and guidelines of good manufacturing practice in respect of medicinal products for human use and investigational medicinal products for human </a:t>
            </a:r>
            <a:r>
              <a:rPr lang="en-US" dirty="0" smtClean="0">
                <a:latin typeface="Times New Roman" pitchFamily="18" charset="0"/>
                <a:cs typeface="Times New Roman" pitchFamily="18" charset="0"/>
              </a:rPr>
              <a:t>use</a:t>
            </a:r>
          </a:p>
          <a:p>
            <a:pPr lvl="0"/>
            <a:endParaRPr lang="en-US" dirty="0">
              <a:latin typeface="Times New Roman" pitchFamily="18" charset="0"/>
              <a:cs typeface="Times New Roman" pitchFamily="18" charset="0"/>
            </a:endParaRPr>
          </a:p>
          <a:p>
            <a:pPr lvl="0"/>
            <a:r>
              <a:rPr lang="sq-AL" dirty="0">
                <a:latin typeface="Times New Roman" pitchFamily="18" charset="0"/>
                <a:cs typeface="Times New Roman" pitchFamily="18" charset="0"/>
              </a:rPr>
              <a:t>Order of Minister of Health No. </a:t>
            </a:r>
            <a:r>
              <a:rPr lang="en-US" dirty="0">
                <a:latin typeface="Times New Roman" pitchFamily="18" charset="0"/>
                <a:cs typeface="Times New Roman" pitchFamily="18" charset="0"/>
              </a:rPr>
              <a:t>553/1, dated 0</a:t>
            </a:r>
            <a:r>
              <a:rPr lang="sq-AL" dirty="0">
                <a:latin typeface="Times New Roman" pitchFamily="18" charset="0"/>
                <a:cs typeface="Times New Roman" pitchFamily="18" charset="0"/>
              </a:rPr>
              <a:t>4.11.</a:t>
            </a:r>
            <a:r>
              <a:rPr lang="en-US" dirty="0">
                <a:latin typeface="Times New Roman" pitchFamily="18" charset="0"/>
                <a:cs typeface="Times New Roman" pitchFamily="18" charset="0"/>
              </a:rPr>
              <a:t>2013 “</a:t>
            </a:r>
            <a:r>
              <a:rPr lang="sq-AL" dirty="0">
                <a:latin typeface="Times New Roman" pitchFamily="18" charset="0"/>
                <a:cs typeface="Times New Roman" pitchFamily="18" charset="0"/>
              </a:rPr>
              <a:t>On establishment of the working group on preparing of legal changes in the pharmaceutical field</a:t>
            </a:r>
            <a:r>
              <a:rPr lang="en-US" dirty="0" smtClean="0">
                <a:latin typeface="Times New Roman" pitchFamily="18" charset="0"/>
                <a:cs typeface="Times New Roman" pitchFamily="18" charset="0"/>
              </a:rPr>
              <a:t>”</a:t>
            </a:r>
          </a:p>
          <a:p>
            <a:pPr lvl="0"/>
            <a:endParaRPr lang="en-US" dirty="0">
              <a:latin typeface="Times New Roman" pitchFamily="18" charset="0"/>
              <a:cs typeface="Times New Roman" pitchFamily="18" charset="0"/>
            </a:endParaRPr>
          </a:p>
          <a:p>
            <a:pPr lvl="0"/>
            <a:r>
              <a:rPr lang="sq-AL" dirty="0">
                <a:latin typeface="Times New Roman" pitchFamily="18" charset="0"/>
                <a:cs typeface="Times New Roman" pitchFamily="18" charset="0"/>
              </a:rPr>
              <a:t>Mutual Guideline of Ministry of Health and Ministry of Finance No. 585/1, dated 05.12.2013 “On some changes in the Guideline No. 2, dated 15.01.2013 “On the production, codification, stamping, distributing procedures and monitoring of drugs stamps of control”, as </a:t>
            </a:r>
            <a:r>
              <a:rPr lang="sq-AL" dirty="0" smtClean="0">
                <a:latin typeface="Times New Roman" pitchFamily="18" charset="0"/>
                <a:cs typeface="Times New Roman" pitchFamily="18" charset="0"/>
              </a:rPr>
              <a:t>amended</a:t>
            </a:r>
            <a:endParaRPr lang="en-US" dirty="0" smtClean="0">
              <a:latin typeface="Times New Roman" pitchFamily="18" charset="0"/>
              <a:cs typeface="Times New Roman" pitchFamily="18" charset="0"/>
            </a:endParaRPr>
          </a:p>
          <a:p>
            <a:pPr lvl="0"/>
            <a:endParaRPr lang="en-US" dirty="0">
              <a:latin typeface="Times New Roman" pitchFamily="18" charset="0"/>
              <a:cs typeface="Times New Roman" pitchFamily="18" charset="0"/>
            </a:endParaRPr>
          </a:p>
          <a:p>
            <a:pPr lvl="0"/>
            <a:r>
              <a:rPr lang="sq-AL" dirty="0">
                <a:latin typeface="Times New Roman" pitchFamily="18" charset="0"/>
                <a:cs typeface="Times New Roman" pitchFamily="18" charset="0"/>
              </a:rPr>
              <a:t>Decision of Council of Ministers No. 24, dated 22.01.2014 “On laying down rules on the issue of the Minister of Health Authorization on import of unregistered drugs</a:t>
            </a:r>
            <a:r>
              <a:rPr lang="sq-AL"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0"/>
            <a:endParaRPr lang="en-US" dirty="0">
              <a:latin typeface="Times New Roman" pitchFamily="18" charset="0"/>
              <a:cs typeface="Times New Roman" pitchFamily="18" charset="0"/>
            </a:endParaRPr>
          </a:p>
          <a:p>
            <a:pPr lvl="0"/>
            <a:r>
              <a:rPr lang="sq-AL" dirty="0">
                <a:latin typeface="Times New Roman" pitchFamily="18" charset="0"/>
                <a:cs typeface="Times New Roman" pitchFamily="18" charset="0"/>
              </a:rPr>
              <a:t>Decision of Council of Ministers No. </a:t>
            </a:r>
            <a:r>
              <a:rPr lang="en-US" dirty="0">
                <a:latin typeface="Times New Roman" pitchFamily="18" charset="0"/>
                <a:cs typeface="Times New Roman" pitchFamily="18" charset="0"/>
              </a:rPr>
              <a:t>53</a:t>
            </a:r>
            <a:r>
              <a:rPr lang="sq-AL" dirty="0">
                <a:latin typeface="Times New Roman" pitchFamily="18" charset="0"/>
                <a:cs typeface="Times New Roman" pitchFamily="18" charset="0"/>
              </a:rPr>
              <a:t>, dated 05.02.2014 </a:t>
            </a:r>
            <a:r>
              <a:rPr lang="en-US" dirty="0">
                <a:latin typeface="Times New Roman" pitchFamily="18" charset="0"/>
                <a:cs typeface="Times New Roman" pitchFamily="18" charset="0"/>
              </a:rPr>
              <a:t>“</a:t>
            </a:r>
            <a:r>
              <a:rPr lang="sq-AL" dirty="0">
                <a:latin typeface="Times New Roman" pitchFamily="18" charset="0"/>
                <a:cs typeface="Times New Roman" pitchFamily="18" charset="0"/>
              </a:rPr>
              <a:t>On defining the manufacturing and trading margins of drugs”.</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latin typeface="Times New Roman" pitchFamily="18" charset="0"/>
                <a:cs typeface="Times New Roman" pitchFamily="18" charset="0"/>
              </a:rPr>
              <a:t>                  Drugs                 -2-</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fontScale="47500" lnSpcReduction="20000"/>
          </a:bodyPr>
          <a:lstStyle/>
          <a:p>
            <a:r>
              <a:rPr lang="en-GB" dirty="0">
                <a:latin typeface="Times New Roman" pitchFamily="18" charset="0"/>
                <a:cs typeface="Times New Roman" pitchFamily="18" charset="0"/>
              </a:rPr>
              <a:t>A Memorandum of Understanding was signed in August 2013, between the Institute of Public Health and all drug centres in Albania providing care/treatment (National centre of </a:t>
            </a:r>
            <a:r>
              <a:rPr lang="en-GB" dirty="0" err="1" smtClean="0">
                <a:latin typeface="Times New Roman" pitchFamily="18" charset="0"/>
                <a:cs typeface="Times New Roman" pitchFamily="18" charset="0"/>
              </a:rPr>
              <a:t>adictology</a:t>
            </a:r>
            <a:r>
              <a:rPr lang="en-GB" dirty="0">
                <a:latin typeface="Times New Roman" pitchFamily="18" charset="0"/>
                <a:cs typeface="Times New Roman" pitchFamily="18" charset="0"/>
              </a:rPr>
              <a:t>, health services in Penitentiary, Action Plus, Emanuel community, Stop Aids, etc) for sharing information on drug related health services. Based on the memorandum of understanding and with the support of WHO and EMCDDA a project for the computerization of the information regarding drug treatment was finalized. This project is expected to be implemented within 2014.</a:t>
            </a:r>
            <a:endParaRPr lang="en-US" dirty="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a:t>
            </a:r>
          </a:p>
          <a:p>
            <a:pPr>
              <a:buNone/>
            </a:pPr>
            <a:r>
              <a:rPr lang="en-GB" dirty="0">
                <a:latin typeface="Times New Roman" pitchFamily="18" charset="0"/>
                <a:cs typeface="Times New Roman" pitchFamily="18" charset="0"/>
              </a:rPr>
              <a:t>	</a:t>
            </a:r>
            <a:r>
              <a:rPr lang="en-GB" dirty="0" smtClean="0">
                <a:latin typeface="Times New Roman" pitchFamily="18" charset="0"/>
                <a:cs typeface="Times New Roman" pitchFamily="18" charset="0"/>
              </a:rPr>
              <a:t>The </a:t>
            </a:r>
            <a:r>
              <a:rPr lang="en-GB" dirty="0">
                <a:latin typeface="Times New Roman" pitchFamily="18" charset="0"/>
                <a:cs typeface="Times New Roman" pitchFamily="18" charset="0"/>
              </a:rPr>
              <a:t>first Drugs National Report is published in English by the Institute of Public Health in July 2013. The second Drugs National Report is in the final stages and it is expected to be concluded within March 2014.</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GB" dirty="0">
                <a:latin typeface="Times New Roman" pitchFamily="18" charset="0"/>
                <a:cs typeface="Times New Roman" pitchFamily="18" charset="0"/>
              </a:rPr>
              <a:t>A detailed project study for Size Estimation of Problematic Drug Users in Albania, is finalized by the Institute of Public Health, financed by UNODC (around 10 000 USD). This report will give for the first time estimation on drug use in Albanian population and is expected to be published within November 2014.  </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GB" dirty="0">
                <a:latin typeface="Times New Roman" pitchFamily="18" charset="0"/>
                <a:cs typeface="Times New Roman" pitchFamily="18" charset="0"/>
              </a:rPr>
              <a:t>The sustainability of procurement of Methadone for another one year period (2014) was assured by negotiations with GFATM. The program of Methadone Replacement Therapy continues in 6 centres (Tirana, </a:t>
            </a:r>
            <a:r>
              <a:rPr lang="en-GB" dirty="0" err="1">
                <a:latin typeface="Times New Roman" pitchFamily="18" charset="0"/>
                <a:cs typeface="Times New Roman" pitchFamily="18" charset="0"/>
              </a:rPr>
              <a:t>Vlora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Shkodra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Elbasan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Fieri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Korça</a:t>
            </a:r>
            <a:r>
              <a:rPr lang="en-GB" dirty="0">
                <a:latin typeface="Times New Roman" pitchFamily="18" charset="0"/>
                <a:cs typeface="Times New Roman" pitchFamily="18" charset="0"/>
              </a:rPr>
              <a:t>) in Albania.</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GB" dirty="0">
                <a:latin typeface="Times New Roman" pitchFamily="18" charset="0"/>
                <a:cs typeface="Times New Roman" pitchFamily="18" charset="0"/>
              </a:rPr>
              <a:t>Following the approval of National Strategy on Drug Control 2012-2016, a workshop was organized on drug control in July 2013, with the aim of a better coordination of activities in the field. As a result a shortlist of coordination and intervention priorities was approved.  ,. The workshop was organized by IPH, Centre of </a:t>
            </a:r>
            <a:r>
              <a:rPr lang="en-GB" dirty="0" err="1" smtClean="0">
                <a:latin typeface="Times New Roman" pitchFamily="18" charset="0"/>
                <a:cs typeface="Times New Roman" pitchFamily="18" charset="0"/>
              </a:rPr>
              <a:t>Adictology</a:t>
            </a: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and ACPD with the support of UNODC.</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latin typeface="Times New Roman" pitchFamily="18" charset="0"/>
                <a:cs typeface="Times New Roman" pitchFamily="18" charset="0"/>
              </a:rPr>
              <a:t>Cancer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fontScale="55000" lnSpcReduction="20000"/>
          </a:bodyPr>
          <a:lstStyle/>
          <a:p>
            <a:pPr lvl="0"/>
            <a:r>
              <a:rPr lang="en-GB" dirty="0">
                <a:latin typeface="Times New Roman" pitchFamily="18" charset="0"/>
                <a:cs typeface="Times New Roman" pitchFamily="18" charset="0"/>
              </a:rPr>
              <a:t>Order of the Minister of Health No. 303, dated 06.05.2013 on the approval of “National Cancer Registry”. This order aims to plan responsibilities and structures for the registry. The main responsibility is given to the existing hospital registry near oncologic ward at the University Hospital (UH). Some role is given to the Institute of Public Health (IPH) as well. </a:t>
            </a:r>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Order of the Minister of Health No. 528, dated 09.10.2013 on “Free services for cancer patients”.  The order aims to ease the access to upper levels of health care (including diagnoses and treatment) for all patients suspected to have cancer. It is expected to improve the utilization of early detection services for breast, cervical cancer etc. </a:t>
            </a:r>
            <a:endParaRPr lang="en-US" dirty="0">
              <a:latin typeface="Times New Roman" pitchFamily="18" charset="0"/>
              <a:cs typeface="Times New Roman" pitchFamily="18" charset="0"/>
            </a:endParaRPr>
          </a:p>
          <a:p>
            <a:pPr>
              <a:buNone/>
            </a:pPr>
            <a:r>
              <a:rPr lang="en-GB"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During </a:t>
            </a:r>
            <a:r>
              <a:rPr lang="en-GB" dirty="0">
                <a:latin typeface="Times New Roman" pitchFamily="18" charset="0"/>
                <a:cs typeface="Times New Roman" pitchFamily="18" charset="0"/>
              </a:rPr>
              <a:t>the period September 2013 - January 2014 more than 200 GPs were trained on cancer </a:t>
            </a:r>
            <a:r>
              <a:rPr lang="en-GB" dirty="0" smtClean="0">
                <a:latin typeface="Times New Roman" pitchFamily="18" charset="0"/>
                <a:cs typeface="Times New Roman" pitchFamily="18" charset="0"/>
              </a:rPr>
              <a:t>control and </a:t>
            </a:r>
            <a:r>
              <a:rPr lang="en-GB" dirty="0">
                <a:latin typeface="Times New Roman" pitchFamily="18" charset="0"/>
                <a:cs typeface="Times New Roman" pitchFamily="18" charset="0"/>
              </a:rPr>
              <a:t>clinical breast examination (CBE) in 9 accredited 2 day courses (IPH, UH). More than 100 Nurses were trained as well in 4 courses. Around 50 Health educators were trained in the same topics in 2 courses. </a:t>
            </a:r>
            <a:endParaRPr lang="en-US" dirty="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a:t>
            </a:r>
          </a:p>
          <a:p>
            <a:pPr>
              <a:buNone/>
            </a:pPr>
            <a:r>
              <a:rPr lang="en-GB" dirty="0">
                <a:latin typeface="Times New Roman" pitchFamily="18" charset="0"/>
                <a:cs typeface="Times New Roman" pitchFamily="18" charset="0"/>
              </a:rPr>
              <a:t>	</a:t>
            </a:r>
            <a:r>
              <a:rPr lang="en-GB" dirty="0" smtClean="0">
                <a:latin typeface="Times New Roman" pitchFamily="18" charset="0"/>
                <a:cs typeface="Times New Roman" pitchFamily="18" charset="0"/>
              </a:rPr>
              <a:t>A </a:t>
            </a:r>
            <a:r>
              <a:rPr lang="en-GB" dirty="0">
                <a:latin typeface="Times New Roman" pitchFamily="18" charset="0"/>
                <a:cs typeface="Times New Roman" pitchFamily="18" charset="0"/>
              </a:rPr>
              <a:t>large program on systematic ‘health check ups’ is in final stages of drafting at MOH and early detection activities for breast cancer and cervical cancer are also included in this program. It is planned to be launched at primary health care services within October 2014.</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a:latin typeface="Times New Roman" pitchFamily="18" charset="0"/>
                <a:cs typeface="Times New Roman" pitchFamily="18" charset="0"/>
              </a:rPr>
              <a:t>Blood Transfusion and </a:t>
            </a:r>
            <a:r>
              <a:rPr lang="en-GB" i="1" dirty="0" smtClean="0">
                <a:latin typeface="Times New Roman" pitchFamily="18" charset="0"/>
                <a:cs typeface="Times New Roman" pitchFamily="18" charset="0"/>
              </a:rPr>
              <a:t>Transplants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105400"/>
          </a:xfrm>
        </p:spPr>
        <p:txBody>
          <a:bodyPr>
            <a:normAutofit fontScale="62500" lnSpcReduction="20000"/>
          </a:bodyPr>
          <a:lstStyle/>
          <a:p>
            <a:pPr>
              <a:buNone/>
            </a:pPr>
            <a:r>
              <a:rPr lang="en-GB" dirty="0" smtClean="0"/>
              <a:t>	</a:t>
            </a:r>
            <a:r>
              <a:rPr lang="en-GB" dirty="0" smtClean="0">
                <a:latin typeface="Times New Roman" pitchFamily="18" charset="0"/>
                <a:cs typeface="Times New Roman" pitchFamily="18" charset="0"/>
              </a:rPr>
              <a:t>BESSY </a:t>
            </a:r>
            <a:r>
              <a:rPr lang="en-GB" dirty="0">
                <a:latin typeface="Times New Roman" pitchFamily="18" charset="0"/>
                <a:cs typeface="Times New Roman" pitchFamily="18" charset="0"/>
              </a:rPr>
              <a:t>Project (Blood Ethical good for Social capital and Safety) has continued. This project is funded by the IPA  Adriatic Cross-border Cooperation Program”. The period of implementation is March 2011-February 2014. </a:t>
            </a:r>
            <a:r>
              <a:rPr lang="en-GB" dirty="0" smtClean="0">
                <a:latin typeface="Times New Roman" pitchFamily="18" charset="0"/>
                <a:cs typeface="Times New Roman" pitchFamily="18" charset="0"/>
              </a:rPr>
              <a:t>The </a:t>
            </a:r>
            <a:r>
              <a:rPr lang="en-GB" dirty="0">
                <a:latin typeface="Times New Roman" pitchFamily="18" charset="0"/>
                <a:cs typeface="Times New Roman" pitchFamily="18" charset="0"/>
              </a:rPr>
              <a:t>following outputs have been achieved:</a:t>
            </a:r>
            <a:endParaRPr lang="en-US" dirty="0">
              <a:latin typeface="Times New Roman" pitchFamily="18" charset="0"/>
              <a:cs typeface="Times New Roman" pitchFamily="18" charset="0"/>
            </a:endParaRPr>
          </a:p>
          <a:p>
            <a:pPr lvl="1"/>
            <a:r>
              <a:rPr lang="en-GB" dirty="0">
                <a:latin typeface="Times New Roman" pitchFamily="18" charset="0"/>
                <a:cs typeface="Times New Roman" pitchFamily="18" charset="0"/>
              </a:rPr>
              <a:t>Software for management of voluntary blood donors;</a:t>
            </a:r>
            <a:endParaRPr lang="en-US" dirty="0">
              <a:latin typeface="Times New Roman" pitchFamily="18" charset="0"/>
              <a:cs typeface="Times New Roman" pitchFamily="18" charset="0"/>
            </a:endParaRPr>
          </a:p>
          <a:p>
            <a:pPr lvl="1"/>
            <a:r>
              <a:rPr lang="en-GB" dirty="0">
                <a:latin typeface="Times New Roman" pitchFamily="18" charset="0"/>
                <a:cs typeface="Times New Roman" pitchFamily="18" charset="0"/>
              </a:rPr>
              <a:t>Development of European common promotional campaigns aiming at increasing the number of ethical blood donors and raising the awareness on blood safety issues among potential donors and current donors;</a:t>
            </a:r>
            <a:endParaRPr lang="en-US" dirty="0">
              <a:latin typeface="Times New Roman" pitchFamily="18" charset="0"/>
              <a:cs typeface="Times New Roman" pitchFamily="18" charset="0"/>
            </a:endParaRPr>
          </a:p>
          <a:p>
            <a:pPr lvl="1"/>
            <a:r>
              <a:rPr lang="en-GB" dirty="0">
                <a:latin typeface="Times New Roman" pitchFamily="18" charset="0"/>
                <a:cs typeface="Times New Roman" pitchFamily="18" charset="0"/>
              </a:rPr>
              <a:t>Recommendation book for policymaker in management of blood donors;</a:t>
            </a:r>
            <a:endParaRPr lang="en-US" dirty="0">
              <a:latin typeface="Times New Roman" pitchFamily="18" charset="0"/>
              <a:cs typeface="Times New Roman" pitchFamily="18" charset="0"/>
            </a:endParaRPr>
          </a:p>
          <a:p>
            <a:pPr lvl="1"/>
            <a:r>
              <a:rPr lang="en-GB" dirty="0">
                <a:latin typeface="Times New Roman" pitchFamily="18" charset="0"/>
                <a:cs typeface="Times New Roman" pitchFamily="18" charset="0"/>
              </a:rPr>
              <a:t>Ethical chart for voluntary blood donors;</a:t>
            </a:r>
            <a:endParaRPr lang="en-US" dirty="0">
              <a:latin typeface="Times New Roman" pitchFamily="18" charset="0"/>
              <a:cs typeface="Times New Roman" pitchFamily="18" charset="0"/>
            </a:endParaRPr>
          </a:p>
          <a:p>
            <a:pPr lvl="1"/>
            <a:r>
              <a:rPr lang="en-GB" dirty="0">
                <a:latin typeface="Times New Roman" pitchFamily="18" charset="0"/>
                <a:cs typeface="Times New Roman" pitchFamily="18" charset="0"/>
              </a:rPr>
              <a:t>Memorandum of Understanding between network partners</a:t>
            </a:r>
            <a:r>
              <a:rPr lang="en-GB"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Another </a:t>
            </a:r>
            <a:r>
              <a:rPr lang="en-GB" dirty="0">
                <a:latin typeface="Times New Roman" pitchFamily="18" charset="0"/>
                <a:cs typeface="Times New Roman" pitchFamily="18" charset="0"/>
              </a:rPr>
              <a:t>project </a:t>
            </a:r>
            <a:r>
              <a:rPr lang="en-GB" dirty="0" smtClean="0">
                <a:latin typeface="Times New Roman" pitchFamily="18" charset="0"/>
                <a:cs typeface="Times New Roman" pitchFamily="18" charset="0"/>
              </a:rPr>
              <a:t>in </a:t>
            </a:r>
            <a:r>
              <a:rPr lang="en-GB" dirty="0">
                <a:latin typeface="Times New Roman" pitchFamily="18" charset="0"/>
                <a:cs typeface="Times New Roman" pitchFamily="18" charset="0"/>
              </a:rPr>
              <a:t>this field is the project for the prevention of infection transmission through safer blood and components, which was funded by Italian Albanian debt for development. The objectives of the projects are:</a:t>
            </a:r>
            <a:endParaRPr lang="en-US" dirty="0">
              <a:latin typeface="Times New Roman" pitchFamily="18" charset="0"/>
              <a:cs typeface="Times New Roman" pitchFamily="18" charset="0"/>
            </a:endParaRPr>
          </a:p>
          <a:p>
            <a:pPr lvl="1"/>
            <a:r>
              <a:rPr lang="en-GB" dirty="0">
                <a:latin typeface="Times New Roman" pitchFamily="18" charset="0"/>
                <a:cs typeface="Times New Roman" pitchFamily="18" charset="0"/>
              </a:rPr>
              <a:t>Sufficient blood through more voluntary non-remunerated donations;</a:t>
            </a:r>
            <a:endParaRPr lang="en-US" dirty="0">
              <a:latin typeface="Times New Roman" pitchFamily="18" charset="0"/>
              <a:cs typeface="Times New Roman" pitchFamily="18" charset="0"/>
            </a:endParaRPr>
          </a:p>
          <a:p>
            <a:pPr lvl="1"/>
            <a:r>
              <a:rPr lang="en-GB" dirty="0">
                <a:latin typeface="Times New Roman" pitchFamily="18" charset="0"/>
                <a:cs typeface="Times New Roman" pitchFamily="18" charset="0"/>
              </a:rPr>
              <a:t>Safer blood through improvement of testing;</a:t>
            </a:r>
            <a:endParaRPr lang="en-US" dirty="0">
              <a:latin typeface="Times New Roman" pitchFamily="18" charset="0"/>
              <a:cs typeface="Times New Roman" pitchFamily="18" charset="0"/>
            </a:endParaRPr>
          </a:p>
          <a:p>
            <a:pPr lvl="1"/>
            <a:r>
              <a:rPr lang="en-GB" dirty="0">
                <a:latin typeface="Times New Roman" pitchFamily="18" charset="0"/>
                <a:cs typeface="Times New Roman" pitchFamily="18" charset="0"/>
              </a:rPr>
              <a:t>Correct use of transfusion in the clinical side.</a:t>
            </a: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smtClean="0">
                <a:latin typeface="Times New Roman" pitchFamily="18" charset="0"/>
                <a:cs typeface="Times New Roman" pitchFamily="18" charset="0"/>
              </a:rPr>
              <a:t>e-HEALTH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525963"/>
          </a:xfrm>
        </p:spPr>
        <p:txBody>
          <a:bodyPr>
            <a:normAutofit fontScale="77500" lnSpcReduction="20000"/>
          </a:bodyPr>
          <a:lstStyle/>
          <a:p>
            <a:pPr>
              <a:buNone/>
            </a:pPr>
            <a:r>
              <a:rPr lang="en-GB" dirty="0" smtClean="0"/>
              <a:t>	</a:t>
            </a:r>
            <a:r>
              <a:rPr lang="en-GB" dirty="0" smtClean="0">
                <a:latin typeface="Times New Roman" pitchFamily="18" charset="0"/>
                <a:cs typeface="Times New Roman" pitchFamily="18" charset="0"/>
              </a:rPr>
              <a:t>For </a:t>
            </a:r>
            <a:r>
              <a:rPr lang="en-GB" dirty="0">
                <a:latin typeface="Times New Roman" pitchFamily="18" charset="0"/>
                <a:cs typeface="Times New Roman" pitchFamily="18" charset="0"/>
              </a:rPr>
              <a:t>the creation of e-health, the Ministry of Health is negotiating with the World Bank for a comprehensive credit where the e-health component is an integral part of the negotiation package. </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The </a:t>
            </a:r>
            <a:r>
              <a:rPr lang="en-GB" dirty="0">
                <a:latin typeface="Times New Roman" pitchFamily="18" charset="0"/>
                <a:cs typeface="Times New Roman" pitchFamily="18" charset="0"/>
              </a:rPr>
              <a:t>Ministry of Health in collaboration with some of its institutions of dependency has started creating some projects in the field of </a:t>
            </a:r>
            <a:r>
              <a:rPr lang="en-GB" dirty="0" err="1" smtClean="0">
                <a:latin typeface="Times New Roman" pitchFamily="18" charset="0"/>
                <a:cs typeface="Times New Roman" pitchFamily="18" charset="0"/>
              </a:rPr>
              <a:t>informatisation</a:t>
            </a: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of the health </a:t>
            </a:r>
            <a:r>
              <a:rPr lang="en-GB" dirty="0" smtClean="0">
                <a:latin typeface="Times New Roman" pitchFamily="18" charset="0"/>
                <a:cs typeface="Times New Roman" pitchFamily="18" charset="0"/>
              </a:rPr>
              <a:t>system:</a:t>
            </a:r>
            <a:r>
              <a:rPr lang="en-GB"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lvl="1"/>
            <a:r>
              <a:rPr lang="en-GB" dirty="0">
                <a:latin typeface="Times New Roman" pitchFamily="18" charset="0"/>
                <a:cs typeface="Times New Roman" pitchFamily="18" charset="0"/>
              </a:rPr>
              <a:t>The e-prescription project</a:t>
            </a:r>
            <a:r>
              <a:rPr lang="en-GB" dirty="0" smtClean="0">
                <a:latin typeface="Times New Roman" pitchFamily="18" charset="0"/>
                <a:cs typeface="Times New Roman" pitchFamily="18" charset="0"/>
              </a:rPr>
              <a:t>:</a:t>
            </a:r>
          </a:p>
          <a:p>
            <a:pPr lvl="1"/>
            <a:r>
              <a:rPr lang="en-GB" dirty="0">
                <a:latin typeface="Times New Roman" pitchFamily="18" charset="0"/>
                <a:cs typeface="Times New Roman" pitchFamily="18" charset="0"/>
              </a:rPr>
              <a:t>The Track &amp; Trace project </a:t>
            </a:r>
            <a:endParaRPr lang="en-GB" dirty="0" smtClean="0">
              <a:latin typeface="Times New Roman" pitchFamily="18" charset="0"/>
              <a:cs typeface="Times New Roman" pitchFamily="18" charset="0"/>
            </a:endParaRPr>
          </a:p>
          <a:p>
            <a:pPr lvl="1"/>
            <a:r>
              <a:rPr lang="en-GB" dirty="0">
                <a:latin typeface="Times New Roman" pitchFamily="18" charset="0"/>
                <a:cs typeface="Times New Roman" pitchFamily="18" charset="0"/>
              </a:rPr>
              <a:t>Hospital Management System </a:t>
            </a:r>
            <a:endParaRPr lang="en-GB" dirty="0" smtClean="0">
              <a:latin typeface="Times New Roman" pitchFamily="18" charset="0"/>
              <a:cs typeface="Times New Roman" pitchFamily="18" charset="0"/>
            </a:endParaRPr>
          </a:p>
          <a:p>
            <a:pPr lvl="1"/>
            <a:r>
              <a:rPr lang="en-GB" dirty="0">
                <a:latin typeface="Times New Roman" pitchFamily="18" charset="0"/>
                <a:cs typeface="Times New Roman" pitchFamily="18" charset="0"/>
              </a:rPr>
              <a:t>Inventory of biomedical equipment. </a:t>
            </a:r>
            <a:endParaRPr lang="en-GB" dirty="0" smtClean="0">
              <a:latin typeface="Times New Roman" pitchFamily="18" charset="0"/>
              <a:cs typeface="Times New Roman" pitchFamily="18" charset="0"/>
            </a:endParaRPr>
          </a:p>
          <a:p>
            <a:pPr lvl="1"/>
            <a:r>
              <a:rPr lang="en-GB" dirty="0">
                <a:latin typeface="Times New Roman" pitchFamily="18" charset="0"/>
                <a:cs typeface="Times New Roman" pitchFamily="18" charset="0"/>
              </a:rPr>
              <a:t>Health Facility Inventory List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latin typeface="Times New Roman" pitchFamily="18" charset="0"/>
                <a:cs typeface="Times New Roman" pitchFamily="18" charset="0"/>
              </a:rPr>
              <a:t>Progress in addressing health inequalities, in particular access of vulnerable groups </a:t>
            </a:r>
            <a:r>
              <a:rPr lang="en-US" sz="3200" dirty="0" smtClean="0">
                <a:latin typeface="Times New Roman" pitchFamily="18" charset="0"/>
                <a:cs typeface="Times New Roman" pitchFamily="18" charset="0"/>
              </a:rPr>
              <a:t>and Roma</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144963"/>
          </a:xfrm>
        </p:spPr>
        <p:txBody>
          <a:bodyPr>
            <a:normAutofit fontScale="70000" lnSpcReduction="20000"/>
          </a:bodyPr>
          <a:lstStyle/>
          <a:p>
            <a:r>
              <a:rPr lang="en-GB" dirty="0" smtClean="0">
                <a:latin typeface="Times New Roman" pitchFamily="18" charset="0"/>
                <a:cs typeface="Times New Roman" pitchFamily="18" charset="0"/>
              </a:rPr>
              <a:t>March </a:t>
            </a:r>
            <a:r>
              <a:rPr lang="en-GB" dirty="0">
                <a:latin typeface="Times New Roman" pitchFamily="18" charset="0"/>
                <a:cs typeface="Times New Roman" pitchFamily="18" charset="0"/>
              </a:rPr>
              <a:t>2013-February 2014, in 6 districts (Tirana, </a:t>
            </a:r>
            <a:r>
              <a:rPr lang="en-GB" dirty="0" err="1">
                <a:latin typeface="Times New Roman" pitchFamily="18" charset="0"/>
                <a:cs typeface="Times New Roman" pitchFamily="18" charset="0"/>
              </a:rPr>
              <a:t>Durrës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Shkodra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Lezhë</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Kukës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Tropoja</a:t>
            </a:r>
            <a:r>
              <a:rPr lang="en-GB" dirty="0">
                <a:latin typeface="Times New Roman" pitchFamily="18" charset="0"/>
                <a:cs typeface="Times New Roman" pitchFamily="18" charset="0"/>
              </a:rPr>
              <a:t>,) were conducted trainings for the health staff in primary health care services and maternities, related to pregnancy care, breastfeeding and nutrition. At the same period were also trained 600 family doctors and nurses midwifes</a:t>
            </a:r>
            <a:r>
              <a:rPr lang="en-GB" dirty="0" smtClean="0">
                <a:latin typeface="Times New Roman" pitchFamily="18" charset="0"/>
                <a:cs typeface="Times New Roman" pitchFamily="18" charset="0"/>
              </a:rPr>
              <a:t>. In </a:t>
            </a:r>
            <a:r>
              <a:rPr lang="en-GB" dirty="0">
                <a:latin typeface="Times New Roman" pitchFamily="18" charset="0"/>
                <a:cs typeface="Times New Roman" pitchFamily="18" charset="0"/>
              </a:rPr>
              <a:t>the above mentioned districts, have also continued trainings of the health care staff for the treatment and prevention of gender-based violence and violence against children. </a:t>
            </a:r>
            <a:endParaRPr lang="en-GB"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GB" dirty="0">
                <a:latin typeface="Times New Roman" pitchFamily="18" charset="0"/>
                <a:cs typeface="Times New Roman" pitchFamily="18" charset="0"/>
              </a:rPr>
              <a:t>According to the Order of the Minister of Health No. 528, dated 09.10.2013 “For the exclusion from payments for health services offered to patients with malignant diseases and pregnant woman”, all pregnant woman receive free of charge health care in public institutions. </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Times New Roman" pitchFamily="18" charset="0"/>
                <a:cs typeface="Times New Roman" pitchFamily="18" charset="0"/>
              </a:rPr>
              <a:t>Progress in addressing health inequalities, in particular access of vulnerable groups </a:t>
            </a:r>
            <a:r>
              <a:rPr lang="en-US" sz="3200" dirty="0" smtClean="0">
                <a:latin typeface="Times New Roman" pitchFamily="18" charset="0"/>
                <a:cs typeface="Times New Roman" pitchFamily="18" charset="0"/>
              </a:rPr>
              <a:t>and Roma</a:t>
            </a:r>
            <a:endParaRPr lang="en-US" sz="3200" dirty="0"/>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r>
              <a:rPr lang="en-GB" dirty="0">
                <a:latin typeface="Times New Roman" pitchFamily="18" charset="0"/>
                <a:cs typeface="Times New Roman" pitchFamily="18" charset="0"/>
              </a:rPr>
              <a:t>Public health Directorates in collaboration with some non profit organization and Roma organisations have provided health care services in districts like Tirana, </a:t>
            </a:r>
            <a:r>
              <a:rPr lang="en-GB" dirty="0" err="1">
                <a:latin typeface="Times New Roman" pitchFamily="18" charset="0"/>
                <a:cs typeface="Times New Roman" pitchFamily="18" charset="0"/>
              </a:rPr>
              <a:t>Berat</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Kucove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Pogradec</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Lezhë</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Shkodër</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Fier</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Elbasan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Korçë</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Gjirokastër</a:t>
            </a:r>
            <a:r>
              <a:rPr lang="en-GB" dirty="0">
                <a:latin typeface="Times New Roman" pitchFamily="18" charset="0"/>
                <a:cs typeface="Times New Roman" pitchFamily="18" charset="0"/>
              </a:rPr>
              <a:t> for Roma population. The services offered by the primary health care staff include training on HIV/AIDS prevention through peer educators, promotion and counselling, as well as voluntary testing for HIV/AIDS, condom distribution and trainings of health staff working in areas were Roma population live. 120 health workers from these centres in the above mentioned districts were trained during 2013</a:t>
            </a:r>
            <a:r>
              <a:rPr lang="en-GB"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a:p>
            <a:r>
              <a:rPr lang="en-GB" dirty="0">
                <a:latin typeface="Times New Roman" pitchFamily="18" charset="0"/>
                <a:cs typeface="Times New Roman" pitchFamily="18" charset="0"/>
              </a:rPr>
              <a:t>The Ministry of Health supported by UNICEF, has continued with the implementation of the project </a:t>
            </a:r>
            <a:r>
              <a:rPr lang="en-GB" i="1" dirty="0">
                <a:latin typeface="Times New Roman" pitchFamily="18" charset="0"/>
                <a:cs typeface="Times New Roman" pitchFamily="18" charset="0"/>
              </a:rPr>
              <a:t>"Health home visits for the promotion of growth and development in Roma children of Tirana and </a:t>
            </a:r>
            <a:r>
              <a:rPr lang="en-GB" i="1" dirty="0" err="1" smtClean="0">
                <a:latin typeface="Times New Roman" pitchFamily="18" charset="0"/>
                <a:cs typeface="Times New Roman" pitchFamily="18" charset="0"/>
              </a:rPr>
              <a:t>Durrës</a:t>
            </a:r>
            <a:r>
              <a:rPr lang="en-GB" i="1" dirty="0" smtClean="0">
                <a:latin typeface="Times New Roman" pitchFamily="18" charset="0"/>
                <a:cs typeface="Times New Roman" pitchFamily="18" charset="0"/>
              </a:rPr>
              <a:t> district</a:t>
            </a:r>
            <a:r>
              <a:rPr lang="en-GB" i="1" dirty="0">
                <a:latin typeface="Times New Roman" pitchFamily="18" charset="0"/>
                <a:cs typeface="Times New Roman" pitchFamily="18" charset="0"/>
              </a:rPr>
              <a:t>"</a:t>
            </a:r>
            <a:r>
              <a:rPr lang="en-GB" dirty="0">
                <a:latin typeface="Times New Roman" pitchFamily="18" charset="0"/>
                <a:cs typeface="Times New Roman" pitchFamily="18" charset="0"/>
              </a:rPr>
              <a:t>. On 12 June 2013, the Ministry in collaboration with the Centre for Health and Community Wellbeing (QSHMK) and supported by UNICEF, prepared a manual and check lists of control for use during home visits. During the second half of 2013, 94 visits at home were conducted in Durres and 24 in Tirana. 120 children 0-6 years old have been visited and 72 mothers were contacted. In October 2013 the Ministry of Health provided access to health care for the Roma community housed in </a:t>
            </a:r>
            <a:r>
              <a:rPr lang="en-GB" dirty="0" err="1">
                <a:latin typeface="Times New Roman" pitchFamily="18" charset="0"/>
                <a:cs typeface="Times New Roman" pitchFamily="18" charset="0"/>
              </a:rPr>
              <a:t>Shishtufinë</a:t>
            </a:r>
            <a:r>
              <a:rPr lang="en-GB" dirty="0">
                <a:latin typeface="Times New Roman" pitchFamily="18" charset="0"/>
                <a:cs typeface="Times New Roman" pitchFamily="18" charset="0"/>
              </a:rPr>
              <a:t> area in Tirana.</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dirty="0">
                <a:latin typeface="Times New Roman" pitchFamily="18" charset="0"/>
                <a:cs typeface="Times New Roman" pitchFamily="18" charset="0"/>
              </a:rPr>
              <a:t>Medicinal products - Progress in legislative alignment and </a:t>
            </a:r>
            <a:r>
              <a:rPr lang="en-GB" dirty="0" smtClean="0">
                <a:latin typeface="Times New Roman" pitchFamily="18" charset="0"/>
                <a:cs typeface="Times New Roman" pitchFamily="18" charset="0"/>
              </a:rPr>
              <a:t>enforcement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fontScale="55000" lnSpcReduction="20000"/>
          </a:bodyPr>
          <a:lstStyle/>
          <a:p>
            <a:pPr lvl="0"/>
            <a:r>
              <a:rPr lang="en-GB" dirty="0">
                <a:latin typeface="Times New Roman" pitchFamily="18" charset="0"/>
                <a:cs typeface="Times New Roman" pitchFamily="18" charset="0"/>
              </a:rPr>
              <a:t>Decision of Council of Ministers No 24 of 22.1.2014 “On laying down rules on the issue of the Minister of Health Authorization on import of unregistered drugs</a:t>
            </a:r>
            <a:r>
              <a:rPr lang="en-GB" dirty="0" smtClean="0">
                <a:latin typeface="Times New Roman" pitchFamily="18" charset="0"/>
                <a:cs typeface="Times New Roman" pitchFamily="18" charset="0"/>
              </a:rPr>
              <a:t>”</a:t>
            </a:r>
          </a:p>
          <a:p>
            <a:pPr lvl="0"/>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Decision of Council of Ministers No 53 of 5.2.2014 “On defining the manufacturing and trading margins of drugs</a:t>
            </a:r>
            <a:r>
              <a:rPr lang="en-GB" dirty="0" smtClean="0">
                <a:latin typeface="Times New Roman" pitchFamily="18" charset="0"/>
                <a:cs typeface="Times New Roman" pitchFamily="18" charset="0"/>
              </a:rPr>
              <a:t>”</a:t>
            </a:r>
          </a:p>
          <a:p>
            <a:pPr lvl="0"/>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Joint Guideline of Minister of Health and Minister of Finance No 585/1 of 5.12.2013 ”On some amendments to Guideline No 2 of 15.1.2013 “On the production, codification, stamping, distributing procedures and monitoring of drugs stamps of control”, as </a:t>
            </a:r>
            <a:r>
              <a:rPr lang="en-GB" dirty="0" smtClean="0">
                <a:latin typeface="Times New Roman" pitchFamily="18" charset="0"/>
                <a:cs typeface="Times New Roman" pitchFamily="18" charset="0"/>
              </a:rPr>
              <a:t>amended</a:t>
            </a:r>
          </a:p>
          <a:p>
            <a:pPr lvl="0"/>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Order of Minister of Health No 337 of 20.05.2013 “On some addenda and amendments to the Regulation on Good Manufacturing Practice of medicinal products for human use in the Republic of Albania”, approximating the Commission Directive 2003/94/EC of 8 October 2003 laying down the principles and guidelines of good manufacturing practice in respect of medicinal products for human use and investigational medicinal products for human </a:t>
            </a:r>
            <a:r>
              <a:rPr lang="en-GB" dirty="0" smtClean="0">
                <a:latin typeface="Times New Roman" pitchFamily="18" charset="0"/>
                <a:cs typeface="Times New Roman" pitchFamily="18" charset="0"/>
              </a:rPr>
              <a:t>use</a:t>
            </a:r>
          </a:p>
          <a:p>
            <a:pPr lvl="0"/>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Order of Minister of Health No 553/1 of 4.11.2013 “On establishment of the working group on preparing of legal changes in the pharmaceutical field</a:t>
            </a:r>
            <a:r>
              <a:rPr lang="en-GB"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pPr lvl="0"/>
            <a:r>
              <a:rPr lang="en-GB" sz="3200" dirty="0">
                <a:latin typeface="Times New Roman" pitchFamily="18" charset="0"/>
                <a:cs typeface="Times New Roman" pitchFamily="18" charset="0"/>
              </a:rPr>
              <a:t>Current assistance provided to Albania by the EU and other national or international </a:t>
            </a:r>
            <a:r>
              <a:rPr lang="en-GB" sz="3200" dirty="0" smtClean="0">
                <a:latin typeface="Times New Roman" pitchFamily="18" charset="0"/>
                <a:cs typeface="Times New Roman" pitchFamily="18" charset="0"/>
              </a:rPr>
              <a:t>institutions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410200"/>
          </a:xfrm>
        </p:spPr>
        <p:txBody>
          <a:bodyPr>
            <a:normAutofit fontScale="55000" lnSpcReduction="20000"/>
          </a:bodyPr>
          <a:lstStyle/>
          <a:p>
            <a:pPr>
              <a:buNone/>
            </a:pPr>
            <a:r>
              <a:rPr lang="en-US" b="1" i="1" u="sng" dirty="0">
                <a:latin typeface="Times New Roman" pitchFamily="18" charset="0"/>
                <a:cs typeface="Times New Roman" pitchFamily="18" charset="0"/>
              </a:rPr>
              <a:t>TAIEX</a:t>
            </a:r>
            <a:endParaRPr lang="en-US" dirty="0">
              <a:latin typeface="Times New Roman" pitchFamily="18" charset="0"/>
              <a:cs typeface="Times New Roman" pitchFamily="18" charset="0"/>
            </a:endParaRPr>
          </a:p>
          <a:p>
            <a:endParaRPr lang="en-US" sz="3700" dirty="0">
              <a:latin typeface="Times New Roman" pitchFamily="18" charset="0"/>
              <a:cs typeface="Times New Roman" pitchFamily="18" charset="0"/>
            </a:endParaRPr>
          </a:p>
          <a:p>
            <a:pPr>
              <a:buNone/>
            </a:pPr>
            <a:r>
              <a:rPr lang="en-US" sz="3700" b="1" i="1" u="sng" dirty="0" smtClean="0">
                <a:latin typeface="Times New Roman" pitchFamily="18" charset="0"/>
                <a:cs typeface="Times New Roman" pitchFamily="18" charset="0"/>
              </a:rPr>
              <a:t>Mental </a:t>
            </a:r>
            <a:r>
              <a:rPr lang="en-US" sz="3700" b="1" i="1" u="sng" dirty="0">
                <a:latin typeface="Times New Roman" pitchFamily="18" charset="0"/>
                <a:cs typeface="Times New Roman" pitchFamily="18" charset="0"/>
              </a:rPr>
              <a:t>health</a:t>
            </a:r>
            <a:endParaRPr lang="en-US" sz="3700" dirty="0">
              <a:latin typeface="Times New Roman" pitchFamily="18" charset="0"/>
              <a:cs typeface="Times New Roman" pitchFamily="18" charset="0"/>
            </a:endParaRPr>
          </a:p>
          <a:p>
            <a:pPr>
              <a:buNone/>
            </a:pPr>
            <a:r>
              <a:rPr lang="en-US" sz="3700" dirty="0">
                <a:latin typeface="Times New Roman" pitchFamily="18" charset="0"/>
                <a:cs typeface="Times New Roman" pitchFamily="18" charset="0"/>
              </a:rPr>
              <a:t> </a:t>
            </a:r>
          </a:p>
          <a:p>
            <a:pPr>
              <a:buNone/>
            </a:pPr>
            <a:r>
              <a:rPr lang="en-US" sz="3700" dirty="0" smtClean="0">
                <a:latin typeface="Times New Roman" pitchFamily="18" charset="0"/>
                <a:cs typeface="Times New Roman" pitchFamily="18" charset="0"/>
              </a:rPr>
              <a:t>	- </a:t>
            </a:r>
            <a:r>
              <a:rPr lang="en-US" sz="3700" dirty="0">
                <a:latin typeface="Times New Roman" pitchFamily="18" charset="0"/>
                <a:cs typeface="Times New Roman" pitchFamily="18" charset="0"/>
              </a:rPr>
              <a:t>a </a:t>
            </a:r>
            <a:r>
              <a:rPr lang="en-US" sz="3700" i="1" dirty="0">
                <a:latin typeface="Times New Roman" pitchFamily="18" charset="0"/>
                <a:cs typeface="Times New Roman" pitchFamily="18" charset="0"/>
              </a:rPr>
              <a:t>two-day workshop</a:t>
            </a:r>
            <a:r>
              <a:rPr lang="en-US" sz="3700" dirty="0">
                <a:latin typeface="Times New Roman" pitchFamily="18" charset="0"/>
                <a:cs typeface="Times New Roman" pitchFamily="18" charset="0"/>
              </a:rPr>
              <a:t> on dates 11 and 12 June, 2013, with the theme </a:t>
            </a:r>
            <a:r>
              <a:rPr lang="en-US" sz="3700" i="1" dirty="0">
                <a:latin typeface="Times New Roman" pitchFamily="18" charset="0"/>
                <a:cs typeface="Times New Roman" pitchFamily="18" charset="0"/>
              </a:rPr>
              <a:t>'</a:t>
            </a:r>
            <a:r>
              <a:rPr lang="en-US" sz="3700" b="1" i="1" dirty="0">
                <a:latin typeface="Times New Roman" pitchFamily="18" charset="0"/>
                <a:cs typeface="Times New Roman" pitchFamily="18" charset="0"/>
              </a:rPr>
              <a:t>'Organization and Functioning of Mental Health Institution''. </a:t>
            </a:r>
            <a:r>
              <a:rPr lang="en-US" sz="3700" dirty="0">
                <a:latin typeface="Times New Roman" pitchFamily="18" charset="0"/>
                <a:cs typeface="Times New Roman" pitchFamily="18" charset="0"/>
              </a:rPr>
              <a:t>In this workshop, held at Hotel DORO CITY, Tirana, were invited 5 TAIEX experts to share their experiences regarding the organization and functioning of mental health institutions, while the registered Albanian participants were at around 20, representing various institutions, both public and nonpublic, operating in the field of mental health</a:t>
            </a:r>
            <a:r>
              <a:rPr lang="en-US" sz="3700" dirty="0" smtClean="0">
                <a:latin typeface="Times New Roman" pitchFamily="18" charset="0"/>
                <a:cs typeface="Times New Roman" pitchFamily="18" charset="0"/>
              </a:rPr>
              <a:t>.</a:t>
            </a:r>
          </a:p>
          <a:p>
            <a:pPr>
              <a:buNone/>
            </a:pPr>
            <a:endParaRPr lang="en-US" sz="3700" dirty="0">
              <a:latin typeface="Times New Roman" pitchFamily="18" charset="0"/>
              <a:cs typeface="Times New Roman" pitchFamily="18" charset="0"/>
            </a:endParaRPr>
          </a:p>
          <a:p>
            <a:pPr lvl="0">
              <a:buNone/>
            </a:pPr>
            <a:r>
              <a:rPr lang="it-IT" sz="3700" dirty="0" smtClean="0">
                <a:latin typeface="Times New Roman" pitchFamily="18" charset="0"/>
                <a:cs typeface="Times New Roman" pitchFamily="18" charset="0"/>
              </a:rPr>
              <a:t>	-an </a:t>
            </a:r>
            <a:r>
              <a:rPr lang="it-IT" sz="3700" i="1" dirty="0">
                <a:latin typeface="Times New Roman" pitchFamily="18" charset="0"/>
                <a:cs typeface="Times New Roman" pitchFamily="18" charset="0"/>
              </a:rPr>
              <a:t>Expert Mission on the </a:t>
            </a:r>
            <a:r>
              <a:rPr lang="it-IT" sz="3700" b="1" i="1" dirty="0">
                <a:latin typeface="Times New Roman" pitchFamily="18" charset="0"/>
                <a:cs typeface="Times New Roman" pitchFamily="18" charset="0"/>
              </a:rPr>
              <a:t>assessment of the establishment of a Medical Institute for Treatment of Mentally Ill Detainees </a:t>
            </a:r>
            <a:r>
              <a:rPr lang="it-IT" sz="3700" i="1" dirty="0">
                <a:latin typeface="Times New Roman" pitchFamily="18" charset="0"/>
                <a:cs typeface="Times New Roman" pitchFamily="18" charset="0"/>
              </a:rPr>
              <a:t>from TAIEX, f</a:t>
            </a:r>
            <a:r>
              <a:rPr lang="it-IT" sz="3700" dirty="0">
                <a:latin typeface="Times New Roman" pitchFamily="18" charset="0"/>
                <a:cs typeface="Times New Roman" pitchFamily="18" charset="0"/>
              </a:rPr>
              <a:t>rom </a:t>
            </a:r>
            <a:r>
              <a:rPr lang="it-IT" sz="3700" i="1" dirty="0">
                <a:latin typeface="Times New Roman" pitchFamily="18" charset="0"/>
                <a:cs typeface="Times New Roman" pitchFamily="18" charset="0"/>
              </a:rPr>
              <a:t>13 – 17 January 2014</a:t>
            </a:r>
            <a:r>
              <a:rPr lang="it-IT" sz="3700" dirty="0">
                <a:latin typeface="Times New Roman" pitchFamily="18" charset="0"/>
                <a:cs typeface="Times New Roman" pitchFamily="18" charset="0"/>
              </a:rPr>
              <a:t>. The aim of the meeting was </a:t>
            </a:r>
            <a:r>
              <a:rPr lang="en-GB" sz="3700" dirty="0">
                <a:latin typeface="Times New Roman" pitchFamily="18" charset="0"/>
                <a:cs typeface="Times New Roman" pitchFamily="18" charset="0"/>
              </a:rPr>
              <a:t>a long-term assessment for the establishment of the specialized Medical Institute for the Treatment of Mentally-ill Detainees to support the Ministry of Health in the preparation of the feasibility study and advise during design preparation.</a:t>
            </a:r>
            <a:endParaRPr lang="en-US" sz="3700" dirty="0">
              <a:latin typeface="Times New Roman" pitchFamily="18" charset="0"/>
              <a:cs typeface="Times New Roman" pitchFamily="18" charset="0"/>
            </a:endParaRPr>
          </a:p>
          <a:p>
            <a:pPr>
              <a:buNone/>
            </a:pPr>
            <a:r>
              <a:rPr lang="en-US" sz="37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GB" sz="2800" dirty="0" smtClean="0">
                <a:latin typeface="Times New Roman" pitchFamily="18" charset="0"/>
                <a:cs typeface="Times New Roman" pitchFamily="18" charset="0"/>
              </a:rPr>
              <a:t>Current assistance provided to Albania by the EU and other national or international institutions</a:t>
            </a:r>
            <a:endParaRPr lang="en-US" sz="2800" dirty="0"/>
          </a:p>
        </p:txBody>
      </p:sp>
      <p:sp>
        <p:nvSpPr>
          <p:cNvPr id="3" name="Content Placeholder 2"/>
          <p:cNvSpPr>
            <a:spLocks noGrp="1"/>
          </p:cNvSpPr>
          <p:nvPr>
            <p:ph idx="1"/>
          </p:nvPr>
        </p:nvSpPr>
        <p:spPr/>
        <p:txBody>
          <a:bodyPr>
            <a:normAutofit fontScale="40000" lnSpcReduction="20000"/>
          </a:bodyPr>
          <a:lstStyle/>
          <a:p>
            <a:pPr>
              <a:buNone/>
            </a:pPr>
            <a:r>
              <a:rPr lang="en-US" b="1" i="1" u="sng" dirty="0" smtClean="0">
                <a:latin typeface="Times New Roman" pitchFamily="18" charset="0"/>
                <a:cs typeface="Times New Roman" pitchFamily="18" charset="0"/>
              </a:rPr>
              <a:t>Non Communicable diseases</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lvl="0">
              <a:buNone/>
            </a:pPr>
            <a:r>
              <a:rPr lang="en-US" i="1" dirty="0" smtClean="0">
                <a:latin typeface="Times New Roman" pitchFamily="18" charset="0"/>
                <a:cs typeface="Times New Roman" pitchFamily="18" charset="0"/>
              </a:rPr>
              <a:t>	an Expert Mission on</a:t>
            </a:r>
            <a:r>
              <a:rPr lang="en-US" b="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identifying the priorities and designing actions in the fields of Cardiovascular Disease Control (CVD</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On January 20 to 22  2014 , with the support of TAEIX , has visited  Tirana  </a:t>
            </a:r>
            <a:r>
              <a:rPr lang="en-US" dirty="0" err="1" smtClean="0">
                <a:latin typeface="Times New Roman" pitchFamily="18" charset="0"/>
                <a:cs typeface="Times New Roman" pitchFamily="18" charset="0"/>
              </a:rPr>
              <a:t>Markku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Peltonen</a:t>
            </a:r>
            <a:r>
              <a:rPr lang="en-US" dirty="0" smtClean="0">
                <a:latin typeface="Times New Roman" pitchFamily="18" charset="0"/>
                <a:cs typeface="Times New Roman" pitchFamily="18" charset="0"/>
              </a:rPr>
              <a:t>, expert of the European Commission in the framework of the mission the identification of priorities and designing action / interventions in the field  on  cardiovascular disease control. the  expert had several  meetings with representatives of Ministry of Health, IPH,  and HII  and Albanian Association of Cardiologist   During the meeting , it was  presented the situation and the measures taken so far on  the control and prevention of cardiovascular diseases. In addition, during  the discussions  with representatives of IPH, MOH, National Association of Cardiology and the School of Public Health ( meeting held on  21 and 22 January),  the expert  presented  the best practices on the  monitoring of cardiovascular disease and measures on prevention of the cardiovascular disease. On completion of the mission, the expert   submitted a report which will serve as a basis for actions to be undertaken from IPH and </a:t>
            </a:r>
            <a:r>
              <a:rPr lang="en-US" dirty="0" err="1" smtClean="0">
                <a:latin typeface="Times New Roman" pitchFamily="18" charset="0"/>
                <a:cs typeface="Times New Roman" pitchFamily="18" charset="0"/>
              </a:rPr>
              <a:t>MoH</a:t>
            </a:r>
            <a:r>
              <a:rPr lang="en-US" dirty="0" smtClean="0">
                <a:latin typeface="Times New Roman" pitchFamily="18" charset="0"/>
                <a:cs typeface="Times New Roman" pitchFamily="18" charset="0"/>
              </a:rPr>
              <a:t> on this area </a:t>
            </a:r>
          </a:p>
          <a:p>
            <a:endParaRPr lang="en-US" dirty="0" smtClean="0">
              <a:latin typeface="Times New Roman" pitchFamily="18" charset="0"/>
              <a:cs typeface="Times New Roman" pitchFamily="18" charset="0"/>
            </a:endParaRPr>
          </a:p>
          <a:p>
            <a:pPr>
              <a:buNone/>
            </a:pPr>
            <a:r>
              <a:rPr lang="en-US" b="1" i="1" u="sng" dirty="0" smtClean="0">
                <a:latin typeface="Times New Roman" pitchFamily="18" charset="0"/>
                <a:cs typeface="Times New Roman" pitchFamily="18" charset="0"/>
              </a:rPr>
              <a:t>Communicable diseases</a:t>
            </a:r>
            <a:endParaRPr lang="en-US" dirty="0" smtClean="0">
              <a:latin typeface="Times New Roman" pitchFamily="18" charset="0"/>
              <a:cs typeface="Times New Roman" pitchFamily="18" charset="0"/>
            </a:endParaRPr>
          </a:p>
          <a:p>
            <a:pPr lvl="0">
              <a:buNone/>
            </a:pPr>
            <a:r>
              <a:rPr lang="en-US" i="1" dirty="0" smtClean="0">
                <a:latin typeface="Times New Roman" pitchFamily="18" charset="0"/>
                <a:cs typeface="Times New Roman" pitchFamily="18" charset="0"/>
              </a:rPr>
              <a:t>	an Expert Mission on </a:t>
            </a:r>
            <a:r>
              <a:rPr lang="en-US" b="1" i="1" dirty="0" smtClean="0">
                <a:latin typeface="Times New Roman" pitchFamily="18" charset="0"/>
                <a:cs typeface="Times New Roman" pitchFamily="18" charset="0"/>
              </a:rPr>
              <a:t>integrated Mosquitoes Control in Coastal Wetlands of Albania</a:t>
            </a:r>
            <a:r>
              <a:rPr lang="en-US" dirty="0" smtClean="0">
                <a:latin typeface="Times New Roman" pitchFamily="18" charset="0"/>
                <a:cs typeface="Times New Roman" pitchFamily="18" charset="0"/>
              </a:rPr>
              <a:t>.  This mission aims at preparing and establishing an Integrated Mosquitoes Control (IMC) plan in coastal wetlands of Albania. This IMC plan will be based on a Biological Control (BC) program and will define appropriate interventions for controlling mosquitoes of nuisance and public health importance while preserving biodiversity and mitigating chemical contamination of the environment. Measures will be defined in accordance to recommendations of ECDC, WHO Europe and EMCA, and with </a:t>
            </a:r>
            <a:r>
              <a:rPr lang="en-US" dirty="0" err="1" smtClean="0">
                <a:latin typeface="Times New Roman" pitchFamily="18" charset="0"/>
                <a:cs typeface="Times New Roman" pitchFamily="18" charset="0"/>
              </a:rPr>
              <a:t>Biocidal</a:t>
            </a:r>
            <a:r>
              <a:rPr lang="en-US" dirty="0" smtClean="0">
                <a:latin typeface="Times New Roman" pitchFamily="18" charset="0"/>
                <a:cs typeface="Times New Roman" pitchFamily="18" charset="0"/>
              </a:rPr>
              <a:t> Product Directive 98/8 EU and </a:t>
            </a:r>
            <a:r>
              <a:rPr lang="en-US" dirty="0" err="1" smtClean="0">
                <a:latin typeface="Times New Roman" pitchFamily="18" charset="0"/>
                <a:cs typeface="Times New Roman" pitchFamily="18" charset="0"/>
              </a:rPr>
              <a:t>Biocidal</a:t>
            </a:r>
            <a:r>
              <a:rPr lang="en-US" dirty="0" smtClean="0">
                <a:latin typeface="Times New Roman" pitchFamily="18" charset="0"/>
                <a:cs typeface="Times New Roman" pitchFamily="18" charset="0"/>
              </a:rPr>
              <a:t> Product Regulation No 528/2012 EU.</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76400"/>
          </a:xfrm>
        </p:spPr>
        <p:txBody>
          <a:bodyPr>
            <a:noAutofit/>
          </a:bodyPr>
          <a:lstStyle/>
          <a:p>
            <a:r>
              <a:rPr lang="en-US" sz="2400" dirty="0" smtClean="0">
                <a:latin typeface="Times New Roman" pitchFamily="18" charset="0"/>
                <a:cs typeface="Times New Roman" pitchFamily="18" charset="0"/>
              </a:rPr>
              <a:t>4.1 </a:t>
            </a:r>
            <a:r>
              <a:rPr lang="en-GB" sz="2400" i="1" dirty="0" smtClean="0">
                <a:latin typeface="Times New Roman" pitchFamily="18" charset="0"/>
                <a:cs typeface="Times New Roman" pitchFamily="18" charset="0"/>
              </a:rPr>
              <a:t>Consumer </a:t>
            </a:r>
            <a:r>
              <a:rPr lang="en-GB" sz="2400" i="1" dirty="0">
                <a:latin typeface="Times New Roman" pitchFamily="18" charset="0"/>
                <a:cs typeface="Times New Roman" pitchFamily="18" charset="0"/>
              </a:rPr>
              <a:t>Protection </a:t>
            </a:r>
            <a:r>
              <a:rPr lang="en-GB" sz="2400" i="1" dirty="0" smtClean="0">
                <a:latin typeface="Times New Roman" pitchFamily="18" charset="0"/>
                <a:cs typeface="Times New Roman" pitchFamily="18" charset="0"/>
              </a:rPr>
              <a:t/>
            </a:r>
            <a:br>
              <a:rPr lang="en-GB" sz="2400" i="1" dirty="0" smtClean="0">
                <a:latin typeface="Times New Roman" pitchFamily="18" charset="0"/>
                <a:cs typeface="Times New Roman" pitchFamily="18" charset="0"/>
              </a:rPr>
            </a:br>
            <a:r>
              <a:rPr lang="en-GB" sz="2400" dirty="0">
                <a:latin typeface="Times New Roman" pitchFamily="18" charset="0"/>
                <a:cs typeface="Times New Roman" pitchFamily="18" charset="0"/>
              </a:rPr>
              <a:t>Progress in legislative alignment and enforcement, including the Consumer Protection Strategy and legislation on cosmetics and medical devices</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1"/>
            <a:ext cx="8229600" cy="4648200"/>
          </a:xfrm>
        </p:spPr>
        <p:txBody>
          <a:bodyPr>
            <a:normAutofit fontScale="47500" lnSpcReduction="20000"/>
          </a:bodyPr>
          <a:lstStyle/>
          <a:p>
            <a:pPr lvl="0">
              <a:buNone/>
            </a:pPr>
            <a:r>
              <a:rPr lang="it-IT" b="1" i="1" u="sng" dirty="0">
                <a:latin typeface="Times New Roman" pitchFamily="18" charset="0"/>
                <a:cs typeface="Times New Roman" pitchFamily="18" charset="0"/>
              </a:rPr>
              <a:t>Medical devices</a:t>
            </a:r>
            <a:endParaRPr lang="en-US" dirty="0">
              <a:latin typeface="Times New Roman" pitchFamily="18" charset="0"/>
              <a:cs typeface="Times New Roman" pitchFamily="18" charset="0"/>
            </a:endParaRPr>
          </a:p>
          <a:p>
            <a:r>
              <a:rPr lang="en-GB" sz="2800" i="1" dirty="0" smtClean="0">
                <a:latin typeface="Times New Roman" pitchFamily="18" charset="0"/>
                <a:cs typeface="Times New Roman" pitchFamily="18" charset="0"/>
              </a:rPr>
              <a:t>DCM No</a:t>
            </a:r>
            <a:r>
              <a:rPr lang="en-GB" sz="2800" i="1" dirty="0">
                <a:latin typeface="Times New Roman" pitchFamily="18" charset="0"/>
                <a:cs typeface="Times New Roman" pitchFamily="18" charset="0"/>
              </a:rPr>
              <a:t>. 864 dated 04.12.2012, Technical Regulation "Essential requirements and conformity assessment of medical devices".</a:t>
            </a:r>
            <a:r>
              <a:rPr lang="en-GB" sz="2800" dirty="0">
                <a:latin typeface="Times New Roman" pitchFamily="18" charset="0"/>
                <a:cs typeface="Times New Roman" pitchFamily="18" charset="0"/>
              </a:rPr>
              <a:t> This</a:t>
            </a:r>
            <a:r>
              <a:rPr lang="en-GB" dirty="0">
                <a:latin typeface="Times New Roman" pitchFamily="18" charset="0"/>
                <a:cs typeface="Times New Roman" pitchFamily="18" charset="0"/>
              </a:rPr>
              <a:t> decision partially harmonizes European Directive 93/42/EEC of 14 June 1993 for Medical </a:t>
            </a:r>
            <a:r>
              <a:rPr lang="en-GB" dirty="0" smtClean="0">
                <a:latin typeface="Times New Roman" pitchFamily="18" charset="0"/>
                <a:cs typeface="Times New Roman" pitchFamily="18" charset="0"/>
              </a:rPr>
              <a:t>Devices</a:t>
            </a:r>
          </a:p>
          <a:p>
            <a:endParaRPr lang="en-GB" dirty="0" smtClean="0">
              <a:latin typeface="Times New Roman" pitchFamily="18" charset="0"/>
              <a:cs typeface="Times New Roman" pitchFamily="18" charset="0"/>
            </a:endParaRPr>
          </a:p>
          <a:p>
            <a:pPr fontAlgn="t"/>
            <a:r>
              <a:rPr lang="en-GB" i="1" dirty="0" smtClean="0">
                <a:latin typeface="Times New Roman" pitchFamily="18" charset="0"/>
                <a:cs typeface="Times New Roman" pitchFamily="18" charset="0"/>
              </a:rPr>
              <a:t>DCM No</a:t>
            </a:r>
            <a:r>
              <a:rPr lang="en-GB" i="1" dirty="0">
                <a:latin typeface="Times New Roman" pitchFamily="18" charset="0"/>
                <a:cs typeface="Times New Roman" pitchFamily="18" charset="0"/>
              </a:rPr>
              <a:t>. 572 dated 27 June 2013, Technical regulation "On requirements and conformity assessment of medical devices in vitro diagnostics".</a:t>
            </a:r>
            <a:r>
              <a:rPr lang="en-GB" dirty="0">
                <a:latin typeface="Times New Roman" pitchFamily="18" charset="0"/>
                <a:cs typeface="Times New Roman" pitchFamily="18" charset="0"/>
              </a:rPr>
              <a:t> </a:t>
            </a:r>
            <a:r>
              <a:rPr lang="en-GB" dirty="0" smtClean="0">
                <a:latin typeface="Times New Roman" pitchFamily="18" charset="0"/>
                <a:cs typeface="Times New Roman" pitchFamily="18" charset="0"/>
              </a:rPr>
              <a:t>This </a:t>
            </a:r>
            <a:r>
              <a:rPr lang="en-GB" dirty="0">
                <a:latin typeface="Times New Roman" pitchFamily="18" charset="0"/>
                <a:cs typeface="Times New Roman" pitchFamily="18" charset="0"/>
              </a:rPr>
              <a:t>decision partially approximates Directive 98/79/EEC of 27 October 1998 "On the diagnostic medical devices in vitro</a:t>
            </a:r>
            <a:r>
              <a:rPr lang="en-GB" dirty="0" smtClean="0">
                <a:latin typeface="Times New Roman" pitchFamily="18" charset="0"/>
                <a:cs typeface="Times New Roman" pitchFamily="18" charset="0"/>
              </a:rPr>
              <a:t>".</a:t>
            </a:r>
          </a:p>
          <a:p>
            <a:pPr fontAlgn="t"/>
            <a:endParaRPr lang="en-GB" dirty="0" smtClean="0">
              <a:latin typeface="Times New Roman" pitchFamily="18" charset="0"/>
              <a:cs typeface="Times New Roman" pitchFamily="18" charset="0"/>
            </a:endParaRPr>
          </a:p>
          <a:p>
            <a:pPr fontAlgn="t"/>
            <a:r>
              <a:rPr lang="en-GB" dirty="0" smtClean="0">
                <a:latin typeface="Times New Roman" pitchFamily="18" charset="0"/>
                <a:cs typeface="Times New Roman" pitchFamily="18" charset="0"/>
              </a:rPr>
              <a:t>Draft regulation submitted </a:t>
            </a:r>
            <a:r>
              <a:rPr lang="en-GB" dirty="0">
                <a:latin typeface="Times New Roman" pitchFamily="18" charset="0"/>
                <a:cs typeface="Times New Roman" pitchFamily="18" charset="0"/>
              </a:rPr>
              <a:t>to line Ministries for opinions the </a:t>
            </a:r>
            <a:r>
              <a:rPr lang="en-GB" b="1" i="1" dirty="0">
                <a:latin typeface="Times New Roman" pitchFamily="18" charset="0"/>
                <a:cs typeface="Times New Roman" pitchFamily="18" charset="0"/>
              </a:rPr>
              <a:t>Technical regulation "Essential requirements and conformity assessment of active implantable medical devices". </a:t>
            </a:r>
            <a:r>
              <a:rPr lang="en-GB" dirty="0">
                <a:latin typeface="Times New Roman" pitchFamily="18" charset="0"/>
                <a:cs typeface="Times New Roman" pitchFamily="18" charset="0"/>
              </a:rPr>
              <a:t>The draft partially approximates Directive 90/385/EEC dated 20 June 1990.</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A working group appointed by Minister of Health Order </a:t>
            </a:r>
            <a:r>
              <a:rPr lang="en-GB" dirty="0">
                <a:latin typeface="Times New Roman" pitchFamily="18" charset="0"/>
                <a:cs typeface="Times New Roman" pitchFamily="18" charset="0"/>
              </a:rPr>
              <a:t>Nr. 553/1 date 04.11.2013, </a:t>
            </a:r>
            <a:r>
              <a:rPr lang="en-US" dirty="0">
                <a:latin typeface="Times New Roman" pitchFamily="18" charset="0"/>
                <a:cs typeface="Times New Roman" pitchFamily="18" charset="0"/>
              </a:rPr>
              <a:t>is working for </a:t>
            </a:r>
            <a:r>
              <a:rPr lang="en-US" b="1" i="1" dirty="0">
                <a:latin typeface="Times New Roman" pitchFamily="18" charset="0"/>
                <a:cs typeface="Times New Roman" pitchFamily="18" charset="0"/>
              </a:rPr>
              <a:t>drafting a law on medical devices</a:t>
            </a:r>
            <a:r>
              <a:rPr lang="en-US" dirty="0">
                <a:latin typeface="Times New Roman" pitchFamily="18" charset="0"/>
                <a:cs typeface="Times New Roman" pitchFamily="18" charset="0"/>
              </a:rPr>
              <a:t>. Member of the working group are experts of Health Technology and Medical Systems Department and experts of Laws Department</a:t>
            </a: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first draft was consulted with stakeholders and later was </a:t>
            </a:r>
            <a:r>
              <a:rPr lang="en-GB" dirty="0">
                <a:latin typeface="Times New Roman" pitchFamily="18" charset="0"/>
                <a:cs typeface="Times New Roman" pitchFamily="18" charset="0"/>
              </a:rPr>
              <a:t>submitted to line Ministries for opinions and was approved till now from Ministry of European Integration and Ministry of Economy</a:t>
            </a:r>
            <a:r>
              <a:rPr lang="en-GB"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law partially approximates the three European directives: </a:t>
            </a:r>
            <a:r>
              <a:rPr lang="en-US" dirty="0" smtClean="0">
                <a:latin typeface="Times New Roman" pitchFamily="18" charset="0"/>
                <a:cs typeface="Times New Roman" pitchFamily="18" charset="0"/>
              </a:rPr>
              <a:t> </a:t>
            </a:r>
            <a:r>
              <a:rPr lang="en-AU" dirty="0" smtClean="0">
                <a:latin typeface="Times New Roman" pitchFamily="18" charset="0"/>
                <a:cs typeface="Times New Roman" pitchFamily="18" charset="0"/>
              </a:rPr>
              <a:t>Directive</a:t>
            </a: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93/42/EEC of 14 June 1993 for Medical Devices, </a:t>
            </a:r>
            <a:br>
              <a:rPr lang="en-GB" dirty="0">
                <a:latin typeface="Times New Roman" pitchFamily="18" charset="0"/>
                <a:cs typeface="Times New Roman" pitchFamily="18" charset="0"/>
              </a:rPr>
            </a:br>
            <a:r>
              <a:rPr lang="en-GB" dirty="0">
                <a:latin typeface="Times New Roman" pitchFamily="18" charset="0"/>
                <a:cs typeface="Times New Roman" pitchFamily="18" charset="0"/>
              </a:rPr>
              <a:t>Directive 98/79/EEC of 27 October 1998 "On the diagnostic medical devices in vitro" and Directive 90/385/EEC dated 20 June 1990</a:t>
            </a:r>
            <a:r>
              <a:rPr lang="en-GB"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GB" b="1" i="1" dirty="0">
                <a:latin typeface="Times New Roman" pitchFamily="18" charset="0"/>
                <a:cs typeface="Times New Roman" pitchFamily="18" charset="0"/>
              </a:rPr>
              <a:t>	</a:t>
            </a:r>
            <a:r>
              <a:rPr lang="en-GB" b="1" i="1" dirty="0" smtClean="0">
                <a:latin typeface="Times New Roman" pitchFamily="18" charset="0"/>
                <a:cs typeface="Times New Roman" pitchFamily="18" charset="0"/>
              </a:rPr>
              <a:t>4.2 Health Protection</a:t>
            </a:r>
            <a:endParaRPr lang="en-US" b="1" dirty="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dirty="0" smtClean="0">
                <a:latin typeface="Times New Roman" pitchFamily="18" charset="0"/>
                <a:cs typeface="Times New Roman" pitchFamily="18" charset="0"/>
              </a:rPr>
              <a:t>Legislative alignment and enforcement of the EU health </a:t>
            </a:r>
            <a:r>
              <a:rPr lang="en-GB" dirty="0" err="1" smtClean="0">
                <a:latin typeface="Times New Roman" pitchFamily="18" charset="0"/>
                <a:cs typeface="Times New Roman" pitchFamily="18" charset="0"/>
              </a:rPr>
              <a:t>acquis</a:t>
            </a:r>
            <a:r>
              <a:rPr lang="en-GB"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800600"/>
          </a:xfrm>
        </p:spPr>
        <p:txBody>
          <a:bodyPr>
            <a:normAutofit fontScale="77500" lnSpcReduction="20000"/>
          </a:bodyPr>
          <a:lstStyle/>
          <a:p>
            <a:pPr lvl="0"/>
            <a:r>
              <a:rPr lang="en-GB" dirty="0" smtClean="0">
                <a:latin typeface="Times New Roman" pitchFamily="18" charset="0"/>
                <a:cs typeface="Times New Roman" pitchFamily="18" charset="0"/>
              </a:rPr>
              <a:t>Order of the Minister of Health No. 374, dated 12.06.2013 “For the approval of guidelines of clinical practice for primary health care for antenatal care and postnatal care for the staff of primary health care service”</a:t>
            </a:r>
          </a:p>
          <a:p>
            <a:pPr lvl="0"/>
            <a:endParaRPr lang="en-US" dirty="0" smtClean="0">
              <a:latin typeface="Times New Roman" pitchFamily="18" charset="0"/>
              <a:cs typeface="Times New Roman" pitchFamily="18" charset="0"/>
            </a:endParaRPr>
          </a:p>
          <a:p>
            <a:pPr lvl="0"/>
            <a:r>
              <a:rPr lang="en-GB" dirty="0" smtClean="0">
                <a:latin typeface="Times New Roman" pitchFamily="18" charset="0"/>
                <a:cs typeface="Times New Roman" pitchFamily="18" charset="0"/>
              </a:rPr>
              <a:t>Order of the Minister of Health No. 469, dated 03.09.2013 “For the approval of guidelines of clinical practice for primary health care for growth and development monitoring of children 0-6 years old”</a:t>
            </a:r>
          </a:p>
          <a:p>
            <a:pPr lvl="0"/>
            <a:endParaRPr lang="en-US" dirty="0" smtClean="0">
              <a:latin typeface="Times New Roman" pitchFamily="18" charset="0"/>
              <a:cs typeface="Times New Roman" pitchFamily="18" charset="0"/>
            </a:endParaRPr>
          </a:p>
          <a:p>
            <a:pPr lvl="0"/>
            <a:r>
              <a:rPr lang="en-GB" dirty="0" smtClean="0">
                <a:latin typeface="Times New Roman" pitchFamily="18" charset="0"/>
                <a:cs typeface="Times New Roman" pitchFamily="18" charset="0"/>
              </a:rPr>
              <a:t>Order of the Minister of Health No. 470, dated 03.09.2013 “For the approval of indicators for monitoring performance of consulting centres for woman and consulting centres for children for primary health care”.</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a:latin typeface="Times New Roman" pitchFamily="18" charset="0"/>
                <a:cs typeface="Times New Roman" pitchFamily="18" charset="0"/>
              </a:rPr>
              <a:t>Communicable </a:t>
            </a:r>
            <a:r>
              <a:rPr lang="en-GB" i="1" dirty="0" smtClean="0">
                <a:latin typeface="Times New Roman" pitchFamily="18" charset="0"/>
                <a:cs typeface="Times New Roman" pitchFamily="18" charset="0"/>
              </a:rPr>
              <a:t>Diseases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GB" dirty="0">
                <a:latin typeface="Times New Roman" pitchFamily="18" charset="0"/>
                <a:cs typeface="Times New Roman" pitchFamily="18" charset="0"/>
              </a:rPr>
              <a:t>Order of the Minister of Health No. 88, dated 22.02.2013 for “Establishment of National Verification Committee for Measles and Rubella Elimination</a:t>
            </a:r>
            <a:r>
              <a:rPr lang="en-GB"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Order of the Minister of Health No. 48, dated 10.02.2014 about “Establishment of Working Group for Preparation of National HIV/AIDS Control Strategy</a:t>
            </a:r>
            <a:r>
              <a:rPr lang="en-GB"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latin typeface="Times New Roman" pitchFamily="18" charset="0"/>
                <a:cs typeface="Times New Roman" pitchFamily="18" charset="0"/>
              </a:rPr>
              <a:t>Communicable Diseases -2-</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GB" dirty="0" smtClean="0">
                <a:latin typeface="Times New Roman" pitchFamily="18" charset="0"/>
                <a:cs typeface="Times New Roman" pitchFamily="18" charset="0"/>
              </a:rPr>
              <a:t>The </a:t>
            </a:r>
            <a:r>
              <a:rPr lang="en-GB" dirty="0">
                <a:latin typeface="Times New Roman" pitchFamily="18" charset="0"/>
                <a:cs typeface="Times New Roman" pitchFamily="18" charset="0"/>
              </a:rPr>
              <a:t>Immunization Committee approved changes of immunization schedule and to introduce two shots of Inactivated Polio Vaccine (IPV) (the vaccine against </a:t>
            </a:r>
            <a:r>
              <a:rPr lang="en-GB" dirty="0" err="1">
                <a:latin typeface="Times New Roman" pitchFamily="18" charset="0"/>
                <a:cs typeface="Times New Roman" pitchFamily="18" charset="0"/>
              </a:rPr>
              <a:t>pólio</a:t>
            </a:r>
            <a:r>
              <a:rPr lang="en-GB" dirty="0">
                <a:latin typeface="Times New Roman" pitchFamily="18" charset="0"/>
                <a:cs typeface="Times New Roman" pitchFamily="18" charset="0"/>
              </a:rPr>
              <a:t> through injection) replacing the use of oral </a:t>
            </a:r>
            <a:r>
              <a:rPr lang="en-GB" dirty="0" err="1">
                <a:latin typeface="Times New Roman" pitchFamily="18" charset="0"/>
                <a:cs typeface="Times New Roman" pitchFamily="18" charset="0"/>
              </a:rPr>
              <a:t>pólio</a:t>
            </a:r>
            <a:r>
              <a:rPr lang="en-GB" dirty="0">
                <a:latin typeface="Times New Roman" pitchFamily="18" charset="0"/>
                <a:cs typeface="Times New Roman" pitchFamily="18" charset="0"/>
              </a:rPr>
              <a:t> vaccine (OPV) (the oral live vaccine against </a:t>
            </a:r>
            <a:r>
              <a:rPr lang="en-GB" dirty="0" err="1">
                <a:latin typeface="Times New Roman" pitchFamily="18" charset="0"/>
                <a:cs typeface="Times New Roman" pitchFamily="18" charset="0"/>
              </a:rPr>
              <a:t>pólio</a:t>
            </a:r>
            <a:r>
              <a:rPr lang="en-GB" dirty="0">
                <a:latin typeface="Times New Roman" pitchFamily="18" charset="0"/>
                <a:cs typeface="Times New Roman" pitchFamily="18" charset="0"/>
              </a:rPr>
              <a:t>). Vaccination with IPV will start after </a:t>
            </a:r>
            <a:r>
              <a:rPr lang="en-GB" dirty="0" smtClean="0">
                <a:latin typeface="Times New Roman" pitchFamily="18" charset="0"/>
                <a:cs typeface="Times New Roman" pitchFamily="18" charset="0"/>
              </a:rPr>
              <a:t>April </a:t>
            </a:r>
            <a:r>
              <a:rPr lang="en-GB" dirty="0">
                <a:latin typeface="Times New Roman" pitchFamily="18" charset="0"/>
                <a:cs typeface="Times New Roman" pitchFamily="18" charset="0"/>
              </a:rPr>
              <a:t>2014</a:t>
            </a:r>
            <a:r>
              <a:rPr lang="en-GB" dirty="0" smtClean="0">
                <a:latin typeface="Times New Roman" pitchFamily="18" charset="0"/>
                <a:cs typeface="Times New Roman" pitchFamily="18" charset="0"/>
              </a:rPr>
              <a:t>.</a:t>
            </a:r>
          </a:p>
          <a:p>
            <a:pPr>
              <a:buNone/>
            </a:pP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The </a:t>
            </a:r>
            <a:r>
              <a:rPr lang="en-GB" dirty="0">
                <a:latin typeface="Times New Roman" pitchFamily="18" charset="0"/>
                <a:cs typeface="Times New Roman" pitchFamily="18" charset="0"/>
              </a:rPr>
              <a:t>vaccine cold chain continued the improvement by ensuring 296 standard cold chain equipment during 2013</a:t>
            </a:r>
            <a:r>
              <a:rPr lang="en-GB" dirty="0" smtClean="0">
                <a:latin typeface="Times New Roman" pitchFamily="18" charset="0"/>
                <a:cs typeface="Times New Roman" pitchFamily="18" charset="0"/>
              </a:rPr>
              <a:t>.</a:t>
            </a:r>
          </a:p>
          <a:p>
            <a:pPr>
              <a:buNone/>
            </a:pPr>
            <a:endParaRPr lang="en-US" dirty="0">
              <a:latin typeface="Times New Roman" pitchFamily="18" charset="0"/>
              <a:cs typeface="Times New Roman" pitchFamily="18" charset="0"/>
            </a:endParaRPr>
          </a:p>
          <a:p>
            <a:r>
              <a:rPr lang="en-GB" dirty="0" smtClean="0">
                <a:latin typeface="Times New Roman" pitchFamily="18" charset="0"/>
                <a:cs typeface="Times New Roman" pitchFamily="18" charset="0"/>
              </a:rPr>
              <a:t>Within </a:t>
            </a:r>
            <a:r>
              <a:rPr lang="en-GB" dirty="0">
                <a:latin typeface="Times New Roman" pitchFamily="18" charset="0"/>
                <a:cs typeface="Times New Roman" pitchFamily="18" charset="0"/>
              </a:rPr>
              <a:t>the framework of HIV/AIDS European Testing week on 22 – 29 December 2013, Albania became for the first time part of this activity and 404 students were voluntarily tested in Tirana, </a:t>
            </a:r>
            <a:r>
              <a:rPr lang="en-GB" dirty="0" err="1">
                <a:latin typeface="Times New Roman" pitchFamily="18" charset="0"/>
                <a:cs typeface="Times New Roman" pitchFamily="18" charset="0"/>
              </a:rPr>
              <a:t>Korça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Vlora</a:t>
            </a:r>
            <a:r>
              <a:rPr lang="en-GB" dirty="0">
                <a:latin typeface="Times New Roman" pitchFamily="18" charset="0"/>
                <a:cs typeface="Times New Roman" pitchFamily="18" charset="0"/>
              </a:rPr>
              <a:t> and </a:t>
            </a:r>
            <a:r>
              <a:rPr lang="en-GB" dirty="0" err="1">
                <a:latin typeface="Times New Roman" pitchFamily="18" charset="0"/>
                <a:cs typeface="Times New Roman" pitchFamily="18" charset="0"/>
              </a:rPr>
              <a:t>Shkodra</a:t>
            </a:r>
            <a:r>
              <a:rPr lang="en-GB"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smtClean="0"/>
              <a:t>Tobacco</a:t>
            </a:r>
            <a:endParaRPr lang="en-US" dirty="0"/>
          </a:p>
        </p:txBody>
      </p:sp>
      <p:sp>
        <p:nvSpPr>
          <p:cNvPr id="3" name="Content Placeholder 2"/>
          <p:cNvSpPr>
            <a:spLocks noGrp="1"/>
          </p:cNvSpPr>
          <p:nvPr>
            <p:ph idx="1"/>
          </p:nvPr>
        </p:nvSpPr>
        <p:spPr/>
        <p:txBody>
          <a:bodyPr>
            <a:normAutofit fontScale="55000" lnSpcReduction="20000"/>
          </a:bodyPr>
          <a:lstStyle/>
          <a:p>
            <a:pPr lvl="0"/>
            <a:r>
              <a:rPr lang="en-GB" dirty="0"/>
              <a:t>Legislative changes to the existing law, No. 49/2013, dated 02.14.2013 “On Amendments and Additions to the Law No. 9636, dated 06.11.2006 “On protection of health from tobacco products”, aiming prevention of smoking in indoor public environments and the placement of figures and photographs in health warnings.</a:t>
            </a:r>
            <a:endParaRPr lang="en-US" dirty="0"/>
          </a:p>
          <a:p>
            <a:pPr lvl="0"/>
            <a:r>
              <a:rPr lang="en-GB" dirty="0"/>
              <a:t>Training of health personnel in schools of Tirana, focusing on young people and their relationship with smoking. The training curriculum is part of the curriculum prepared by health promotion specialists of IPH, under the support of the </a:t>
            </a:r>
            <a:r>
              <a:rPr lang="en-GB" dirty="0" err="1"/>
              <a:t>MoH</a:t>
            </a:r>
            <a:r>
              <a:rPr lang="en-GB" dirty="0"/>
              <a:t> and WHO. Trainings have started in November 2013 and will continue till the end of 2014. Until now there are trained 40 school doctors, covering as well health promotion specialists from other districts.</a:t>
            </a:r>
            <a:endParaRPr lang="en-US" dirty="0"/>
          </a:p>
          <a:p>
            <a:pPr lvl="0"/>
            <a:r>
              <a:rPr lang="en-GB" dirty="0"/>
              <a:t>Organization of the World Day “No Tobacco“, where meetings and conversations with students of public health on tobacco control policies, took place.</a:t>
            </a:r>
            <a:endParaRPr lang="en-US" dirty="0"/>
          </a:p>
          <a:p>
            <a:pPr lvl="0"/>
            <a:r>
              <a:rPr lang="en-GB" dirty="0"/>
              <a:t>According the methodology recommended by WHO, the sector of tobacco control in IPH, has given assistance for smoking cessation on more than 40 persons, and on 25 persons for alcohol consuming. </a:t>
            </a:r>
            <a:endParaRPr lang="en-US" dirty="0"/>
          </a:p>
          <a:p>
            <a:pPr lvl="0"/>
            <a:r>
              <a:rPr lang="en-GB" dirty="0"/>
              <a:t>Through media and meetings with members of the economy committee it was lobbied for increasing the tobacco excise</a:t>
            </a:r>
            <a:r>
              <a:rPr lang="en-GB"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44562"/>
          </a:xfrm>
        </p:spPr>
        <p:txBody>
          <a:bodyPr>
            <a:normAutofit/>
          </a:bodyPr>
          <a:lstStyle/>
          <a:p>
            <a:r>
              <a:rPr lang="en-GB" i="1" dirty="0">
                <a:latin typeface="Times New Roman" pitchFamily="18" charset="0"/>
                <a:cs typeface="Times New Roman" pitchFamily="18" charset="0"/>
              </a:rPr>
              <a:t>Mental </a:t>
            </a:r>
            <a:r>
              <a:rPr lang="en-GB" i="1" dirty="0" smtClean="0">
                <a:latin typeface="Times New Roman" pitchFamily="18" charset="0"/>
                <a:cs typeface="Times New Roman" pitchFamily="18" charset="0"/>
              </a:rPr>
              <a:t>Health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257800"/>
          </a:xfrm>
        </p:spPr>
        <p:txBody>
          <a:bodyPr>
            <a:normAutofit fontScale="47500" lnSpcReduction="20000"/>
          </a:bodyPr>
          <a:lstStyle/>
          <a:p>
            <a:pPr lvl="0"/>
            <a:r>
              <a:rPr lang="en-GB" dirty="0">
                <a:latin typeface="Times New Roman" pitchFamily="18" charset="0"/>
                <a:cs typeface="Times New Roman" pitchFamily="18" charset="0"/>
              </a:rPr>
              <a:t>DCM No.456, dated 22.05.2013 on “Composition and Method of Operation of National Mental Health Committee</a:t>
            </a:r>
            <a:r>
              <a:rPr lang="en-GB" dirty="0" smtClean="0">
                <a:latin typeface="Times New Roman" pitchFamily="18" charset="0"/>
                <a:cs typeface="Times New Roman" pitchFamily="18" charset="0"/>
              </a:rPr>
              <a:t>”.</a:t>
            </a:r>
          </a:p>
          <a:p>
            <a:pPr lvl="0"/>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Order of the Minister of Health, No.268, dated 23.04.2013 on “Adoption of the Regulation of Mental Health Services, Clinical File for Specialized Inpatient Mental Health Services and for Community Mental Health </a:t>
            </a:r>
            <a:r>
              <a:rPr lang="en-GB" dirty="0" err="1" smtClean="0">
                <a:latin typeface="Times New Roman" pitchFamily="18" charset="0"/>
                <a:cs typeface="Times New Roman" pitchFamily="18" charset="0"/>
              </a:rPr>
              <a:t>Center</a:t>
            </a:r>
            <a:r>
              <a:rPr lang="en-GB" dirty="0" smtClean="0">
                <a:latin typeface="Times New Roman" pitchFamily="18" charset="0"/>
                <a:cs typeface="Times New Roman" pitchFamily="18" charset="0"/>
              </a:rPr>
              <a:t>”</a:t>
            </a:r>
            <a:endParaRPr lang="en-GB" dirty="0" smtClean="0">
              <a:latin typeface="Times New Roman" pitchFamily="18" charset="0"/>
              <a:cs typeface="Times New Roman" pitchFamily="18" charset="0"/>
            </a:endParaRPr>
          </a:p>
          <a:p>
            <a:pPr lvl="0"/>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Order of the Minister of Health No. 586, dated 30.11.2013, for the approval of “Standards of Physical Restraint in Specialized Mental Health Inpatient Services”. This document responds to the implementation of the Mental Health Law and to the gap identified by the international monitoring organizations in the field of Clear Procedures (CPT). . This document includes the general principles while implementing physical restraint, and till to the procedure that should be followed by the multidisciplinary staff, at the same time keeping records in a separate register for this purpose. </a:t>
            </a:r>
            <a:endParaRPr lang="en-GB" dirty="0" smtClean="0">
              <a:latin typeface="Times New Roman" pitchFamily="18" charset="0"/>
              <a:cs typeface="Times New Roman" pitchFamily="18" charset="0"/>
            </a:endParaRPr>
          </a:p>
          <a:p>
            <a:pPr lvl="0"/>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Order of the Minister of Health, No. 693, dated 24.12.2013, on the “Roles, responsibilities and core competencies of mental health professionals”. This document, apart from sharing tasks between multi-disciplinary team members, aims to standardize the service offered by similar institutions or services, as well as enable monitoring the quality and efficiency of these services.</a:t>
            </a:r>
            <a:endParaRPr lang="en-US" dirty="0">
              <a:latin typeface="Times New Roman" pitchFamily="18" charset="0"/>
              <a:cs typeface="Times New Roman" pitchFamily="18" charset="0"/>
            </a:endParaRPr>
          </a:p>
          <a:p>
            <a:pPr lvl="0"/>
            <a:endParaRPr lang="en-US" dirty="0" smtClean="0">
              <a:latin typeface="Times New Roman" pitchFamily="18" charset="0"/>
              <a:cs typeface="Times New Roman" pitchFamily="18" charset="0"/>
            </a:endParaRPr>
          </a:p>
          <a:p>
            <a:pPr lvl="0"/>
            <a:r>
              <a:rPr lang="sq-AL" dirty="0" smtClean="0">
                <a:latin typeface="Times New Roman" pitchFamily="18" charset="0"/>
                <a:cs typeface="Times New Roman" pitchFamily="18" charset="0"/>
              </a:rPr>
              <a:t>Order </a:t>
            </a:r>
            <a:r>
              <a:rPr lang="sq-AL" dirty="0">
                <a:latin typeface="Times New Roman" pitchFamily="18" charset="0"/>
                <a:cs typeface="Times New Roman" pitchFamily="18" charset="0"/>
              </a:rPr>
              <a:t>of the Minister of Health, No. 44, dated 06.02.2014 on </a:t>
            </a:r>
            <a:r>
              <a:rPr lang="sq-AL" b="1" dirty="0">
                <a:latin typeface="Times New Roman" pitchFamily="18" charset="0"/>
                <a:cs typeface="Times New Roman" pitchFamily="18" charset="0"/>
              </a:rPr>
              <a:t>“</a:t>
            </a:r>
            <a:r>
              <a:rPr lang="sq-AL" b="1" i="1" dirty="0">
                <a:latin typeface="Times New Roman" pitchFamily="18" charset="0"/>
                <a:cs typeface="Times New Roman" pitchFamily="18" charset="0"/>
              </a:rPr>
              <a:t>Appointment of the Mental Health committee chairman”.</a:t>
            </a:r>
            <a:r>
              <a:rPr lang="sq-AL"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0"/>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DCM.185, date 04.02.2014, for "Determining the manner of implementation of basic medical examination for citizens aged 40-65 years", a medical package which includes mental health aspects, namely the component: </a:t>
            </a:r>
            <a:r>
              <a:rPr lang="en-US" dirty="0" smtClean="0">
                <a:latin typeface="Times New Roman" pitchFamily="18" charset="0"/>
                <a:cs typeface="Times New Roman" pitchFamily="18" charset="0"/>
              </a:rPr>
              <a:t>a</a:t>
            </a:r>
            <a:r>
              <a:rPr lang="en-US" dirty="0">
                <a:latin typeface="Times New Roman" pitchFamily="18" charset="0"/>
                <a:cs typeface="Times New Roman" pitchFamily="18" charset="0"/>
              </a:rPr>
              <a:t>). Assessment, counseling, treatment and follow up for lifestyle factors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latin typeface="Times New Roman" pitchFamily="18" charset="0"/>
                <a:cs typeface="Times New Roman" pitchFamily="18" charset="0"/>
              </a:rPr>
              <a:t>Mental Health -2-</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rmAutofit fontScale="55000" lnSpcReduction="20000"/>
          </a:bodyPr>
          <a:lstStyle/>
          <a:p>
            <a:pPr lvl="0"/>
            <a:r>
              <a:rPr lang="en-GB" dirty="0">
                <a:latin typeface="Times New Roman" pitchFamily="18" charset="0"/>
                <a:cs typeface="Times New Roman" pitchFamily="18" charset="0"/>
              </a:rPr>
              <a:t>A two-day workshop on 11-12 June 2013, with the theme “Organization and Functioning of Mental Health Institution”'. In this workshop, held at Hotel DORO CITY, Tirana, were invited 5 TAIEX experts to share their experiences regarding the organization and functioning of mental health institutions, while the registered Albanian participants were at around 20, representing various institutions, both public and </a:t>
            </a:r>
            <a:r>
              <a:rPr lang="en-GB" dirty="0" smtClean="0">
                <a:latin typeface="Times New Roman" pitchFamily="18" charset="0"/>
                <a:cs typeface="Times New Roman" pitchFamily="18" charset="0"/>
              </a:rPr>
              <a:t>non public</a:t>
            </a:r>
            <a:r>
              <a:rPr lang="en-GB" dirty="0">
                <a:latin typeface="Times New Roman" pitchFamily="18" charset="0"/>
                <a:cs typeface="Times New Roman" pitchFamily="18" charset="0"/>
              </a:rPr>
              <a:t>, operating in the field of mental health</a:t>
            </a:r>
            <a:r>
              <a:rPr lang="en-GB" dirty="0" smtClean="0">
                <a:latin typeface="Times New Roman" pitchFamily="18" charset="0"/>
                <a:cs typeface="Times New Roman" pitchFamily="18" charset="0"/>
              </a:rPr>
              <a:t>.</a:t>
            </a:r>
          </a:p>
          <a:p>
            <a:pPr lvl="0"/>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A TAIEX Expert Mission on the assessment of the establishment of a Medical Institute for Treatment of Mentally Ill Detainees from 13 – 17 January 2014. The aim of the meeting was a long-term assessment for the establishment of the specialized Medical Institute for the Treatment of Mentally-ill Detainees to support the Ministry of Health in the preparation of the feasibility study and advise during design preparation.</a:t>
            </a: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r>
              <a:rPr lang="en-GB" dirty="0" smtClean="0">
                <a:latin typeface="Times New Roman" pitchFamily="18" charset="0"/>
                <a:cs typeface="Times New Roman" pitchFamily="18" charset="0"/>
              </a:rPr>
              <a:t>Bylaws </a:t>
            </a:r>
            <a:r>
              <a:rPr lang="en-GB" dirty="0">
                <a:latin typeface="Times New Roman" pitchFamily="18" charset="0"/>
                <a:cs typeface="Times New Roman" pitchFamily="18" charset="0"/>
              </a:rPr>
              <a:t>package of the new mental health law, supported by Soros/OSFA. Discussions and presentations on the drafts with relevant stakeholders part of mental health public service, have taken place. In December 2013, this process was completed with the publication in Albanian language of a set of approved by-laws (around 200 copies) and some copies are distributed to all mental health services and relevant health institutions. </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2221</Words>
  <Application>Microsoft Office PowerPoint</Application>
  <PresentationFormat>On-screen Show (4:3)</PresentationFormat>
  <Paragraphs>133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EUROPEAN UNION – ALBANIA  5th Sub-committee Meeting  internal market and competition </vt:lpstr>
      <vt:lpstr>4.1 Consumer Protection  Progress in legislative alignment and enforcement, including the Consumer Protection Strategy and legislation on cosmetics and medical devices</vt:lpstr>
      <vt:lpstr>Slide 3</vt:lpstr>
      <vt:lpstr>Legislative alignment and enforcement of the EU health acquis.</vt:lpstr>
      <vt:lpstr>Communicable Diseases</vt:lpstr>
      <vt:lpstr>Communicable Diseases -2-</vt:lpstr>
      <vt:lpstr>Tobacco</vt:lpstr>
      <vt:lpstr>Mental Health</vt:lpstr>
      <vt:lpstr>Mental Health -2-</vt:lpstr>
      <vt:lpstr>Drugs</vt:lpstr>
      <vt:lpstr>                  Drugs                 -2-</vt:lpstr>
      <vt:lpstr>Cancer</vt:lpstr>
      <vt:lpstr>Blood Transfusion and Transplants</vt:lpstr>
      <vt:lpstr>e-HEALTH</vt:lpstr>
      <vt:lpstr>Progress in addressing health inequalities, in particular access of vulnerable groups and Roma</vt:lpstr>
      <vt:lpstr>Progress in addressing health inequalities, in particular access of vulnerable groups and Roma</vt:lpstr>
      <vt:lpstr>Medicinal products - Progress in legislative alignment and enforcement</vt:lpstr>
      <vt:lpstr>Current assistance provided to Albania by the EU and other national or international institutions</vt:lpstr>
      <vt:lpstr>Current assistance provided to Albania by the EU and other national or international institutions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viola.copani</dc:creator>
  <cp:lastModifiedBy>Acer</cp:lastModifiedBy>
  <cp:revision>8</cp:revision>
  <dcterms:created xsi:type="dcterms:W3CDTF">2014-04-08T07:08:20Z</dcterms:created>
  <dcterms:modified xsi:type="dcterms:W3CDTF">2014-04-08T12:47:58Z</dcterms:modified>
</cp:coreProperties>
</file>